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-2pn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35" r:id="rId3"/>
    <p:sldId id="338" r:id="rId4"/>
    <p:sldId id="384" r:id="rId5"/>
    <p:sldId id="389" r:id="rId6"/>
    <p:sldId id="393" r:id="rId7"/>
    <p:sldId id="395" r:id="rId8"/>
    <p:sldId id="379" r:id="rId9"/>
    <p:sldId id="380" r:id="rId10"/>
    <p:sldId id="386" r:id="rId11"/>
    <p:sldId id="394" r:id="rId12"/>
    <p:sldId id="382" r:id="rId13"/>
    <p:sldId id="3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37C"/>
    <a:srgbClr val="ED7844"/>
    <a:srgbClr val="FFFFFF"/>
    <a:srgbClr val="7B94C1"/>
    <a:srgbClr val="E4F0FF"/>
    <a:srgbClr val="4BB8CE"/>
    <a:srgbClr val="FFFF00"/>
    <a:srgbClr val="FCFDFC"/>
    <a:srgbClr val="D0D0D0"/>
    <a:srgbClr val="CBC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97" autoAdjust="0"/>
    <p:restoredTop sz="96266"/>
  </p:normalViewPr>
  <p:slideViewPr>
    <p:cSldViewPr snapToGrid="0">
      <p:cViewPr varScale="1">
        <p:scale>
          <a:sx n="153" d="100"/>
          <a:sy n="153" d="100"/>
        </p:scale>
        <p:origin x="17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56596-F2A5-DD41-B553-9AA246E1EE44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AE22-FF24-324C-98C5-9A5956AB3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1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56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6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6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5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  <a:buFontTx/>
              <a:buAutoNum type="arabicPeriod"/>
            </a:pPr>
            <a:endParaRPr lang="en-US" alt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DFA902EC-AC85-9D40-A228-01BA4502C176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20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9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6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37904"/>
            <a:ext cx="8009965" cy="8353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40206"/>
            <a:ext cx="8009965" cy="168443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865094" cy="365125"/>
          </a:xfrm>
        </p:spPr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03294" y="6356350"/>
            <a:ext cx="468854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7646" y="6356350"/>
            <a:ext cx="596153" cy="365125"/>
          </a:xfrm>
        </p:spPr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38723"/>
            <a:ext cx="2653602" cy="14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306272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5708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6268" y="381003"/>
            <a:ext cx="11451815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7619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9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F5D43BD-E3E9-4E00-8033-05FA22065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6472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524001" y="6553200"/>
            <a:ext cx="8382000" cy="277026"/>
            <a:chOff x="1524001" y="6553200"/>
            <a:chExt cx="8382000" cy="277026"/>
          </a:xfrm>
        </p:grpSpPr>
        <p:sp>
          <p:nvSpPr>
            <p:cNvPr id="8" name="TextBox 7"/>
            <p:cNvSpPr txBox="1"/>
            <p:nvPr/>
          </p:nvSpPr>
          <p:spPr>
            <a:xfrm>
              <a:off x="1524001" y="6553200"/>
              <a:ext cx="838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C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DRAFT – NOT FOR DISTRIBUTION – CONTENT UNDER EMBARGO UNTIL 9:15 AM PDT JULY 11, 2017                                              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88" y="6602970"/>
              <a:ext cx="281212" cy="1861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002" y="6587040"/>
              <a:ext cx="410208" cy="2161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4732" t="34730" r="34856" b="32180"/>
            <a:stretch/>
          </p:blipFill>
          <p:spPr>
            <a:xfrm>
              <a:off x="8351799" y="6595638"/>
              <a:ext cx="385419" cy="23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7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524001" y="6553200"/>
            <a:ext cx="8382000" cy="277026"/>
            <a:chOff x="1524001" y="6553200"/>
            <a:chExt cx="8382000" cy="277026"/>
          </a:xfrm>
        </p:grpSpPr>
        <p:sp>
          <p:nvSpPr>
            <p:cNvPr id="10" name="TextBox 9"/>
            <p:cNvSpPr txBox="1"/>
            <p:nvPr/>
          </p:nvSpPr>
          <p:spPr>
            <a:xfrm>
              <a:off x="1524001" y="6553200"/>
              <a:ext cx="838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C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DRAFT – NOT FOR DISTRIBUTION – CONTENT UNDER EMBARGO UNTIL 9:15 AM PDT JULY 11, 2017                                                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88" y="6602970"/>
              <a:ext cx="281212" cy="1861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002" y="6587040"/>
              <a:ext cx="410208" cy="21613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34732" t="34730" r="34856" b="32180"/>
            <a:stretch/>
          </p:blipFill>
          <p:spPr>
            <a:xfrm>
              <a:off x="8351799" y="6595638"/>
              <a:ext cx="385419" cy="2345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1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524001" y="6553200"/>
            <a:ext cx="8382000" cy="277026"/>
            <a:chOff x="1524001" y="6553200"/>
            <a:chExt cx="8382000" cy="277026"/>
          </a:xfrm>
        </p:grpSpPr>
        <p:sp>
          <p:nvSpPr>
            <p:cNvPr id="11" name="TextBox 10"/>
            <p:cNvSpPr txBox="1"/>
            <p:nvPr/>
          </p:nvSpPr>
          <p:spPr>
            <a:xfrm>
              <a:off x="1524001" y="6553200"/>
              <a:ext cx="838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C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DRAFT – NOT FOR DISTRIBUTION – CONTENT UNDER EMBARGO UNTIL 9:15 AM PDT JULY 11, 2017                                                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88" y="6602970"/>
              <a:ext cx="281212" cy="1861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002" y="6587040"/>
              <a:ext cx="410208" cy="2161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34732" t="34730" r="34856" b="32180"/>
            <a:stretch/>
          </p:blipFill>
          <p:spPr>
            <a:xfrm>
              <a:off x="8351799" y="6595638"/>
              <a:ext cx="385419" cy="23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524001" y="6553200"/>
            <a:ext cx="8382000" cy="277026"/>
            <a:chOff x="1524001" y="6553200"/>
            <a:chExt cx="8382000" cy="277026"/>
          </a:xfrm>
        </p:grpSpPr>
        <p:sp>
          <p:nvSpPr>
            <p:cNvPr id="7" name="TextBox 6"/>
            <p:cNvSpPr txBox="1"/>
            <p:nvPr/>
          </p:nvSpPr>
          <p:spPr>
            <a:xfrm>
              <a:off x="1524001" y="6553200"/>
              <a:ext cx="838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C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DRAFT – NOT FOR DISTRIBUTION – CONTENT UNDER EMBARGO UNTIL 9:15 AM PDT JULY 11, 2017                                                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88" y="6602970"/>
              <a:ext cx="281212" cy="1861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002" y="6587040"/>
              <a:ext cx="410208" cy="2161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34732" t="34730" r="34856" b="32180"/>
            <a:stretch/>
          </p:blipFill>
          <p:spPr>
            <a:xfrm>
              <a:off x="8351799" y="6595638"/>
              <a:ext cx="385419" cy="23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2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1" y="6553200"/>
            <a:ext cx="8382000" cy="277026"/>
            <a:chOff x="1524001" y="6553200"/>
            <a:chExt cx="8382000" cy="277026"/>
          </a:xfrm>
        </p:grpSpPr>
        <p:sp>
          <p:nvSpPr>
            <p:cNvPr id="6" name="TextBox 5"/>
            <p:cNvSpPr txBox="1"/>
            <p:nvPr/>
          </p:nvSpPr>
          <p:spPr>
            <a:xfrm>
              <a:off x="1524001" y="6553200"/>
              <a:ext cx="838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C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DRAFT – NOT FOR DISTRIBUTION – CONTENT UNDER EMBARGO UNTIL 9:15 AM PDT JULY 11, 2017                                          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88" y="6602970"/>
              <a:ext cx="281212" cy="1861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002" y="6587040"/>
              <a:ext cx="410208" cy="2161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34732" t="34730" r="34856" b="32180"/>
            <a:stretch/>
          </p:blipFill>
          <p:spPr>
            <a:xfrm>
              <a:off x="8351799" y="6595638"/>
              <a:ext cx="385419" cy="23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524001" y="6553200"/>
            <a:ext cx="8382000" cy="277026"/>
            <a:chOff x="1524001" y="6553200"/>
            <a:chExt cx="8382000" cy="277026"/>
          </a:xfrm>
        </p:grpSpPr>
        <p:sp>
          <p:nvSpPr>
            <p:cNvPr id="9" name="TextBox 8"/>
            <p:cNvSpPr txBox="1"/>
            <p:nvPr/>
          </p:nvSpPr>
          <p:spPr>
            <a:xfrm>
              <a:off x="1524001" y="6553200"/>
              <a:ext cx="83820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C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DRAFT – NOT FOR DISTRIBUTION – CONTENT UNDER EMBARGO UNTIL 9:15 AM PDT JULY 11, 2017                                                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388" y="6602970"/>
              <a:ext cx="281212" cy="1861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002" y="6587040"/>
              <a:ext cx="410208" cy="2161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4732" t="34730" r="34856" b="32180"/>
            <a:stretch/>
          </p:blipFill>
          <p:spPr>
            <a:xfrm>
              <a:off x="8351799" y="6595638"/>
              <a:ext cx="385419" cy="234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0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420C71-5001-5844-A6F8-D93D759A3BA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39237" y="226201"/>
            <a:ext cx="1855014" cy="4323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194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1118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79135"/>
            <a:ext cx="8650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/>
              <a:t>4/4/21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6741" y="6379135"/>
            <a:ext cx="4688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7646" y="6356350"/>
            <a:ext cx="5961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8"/>
          <a:srcRect l="34732" t="34730" r="34856" b="32180"/>
          <a:stretch/>
        </p:blipFill>
        <p:spPr>
          <a:xfrm>
            <a:off x="259926" y="6021358"/>
            <a:ext cx="767421" cy="4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6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microsoft.com/office/2007/relationships/media" Target="../media/media1.mp4"/><Relationship Id="rId16" Type="http://schemas.openxmlformats.org/officeDocument/2006/relationships/image" Target="../media/image49.png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3.tiff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microsoft.com/office/2007/relationships/media" Target="../media/media2.mp4"/><Relationship Id="rId16" Type="http://schemas.openxmlformats.org/officeDocument/2006/relationships/image" Target="../media/image50.png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3.tiff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-2png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1030734"/>
            <a:ext cx="11430000" cy="1712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A </a:t>
            </a:r>
            <a:r>
              <a:rPr lang="en-US" sz="4800" b="1" i="1" dirty="0"/>
              <a:t>Terabit</a:t>
            </a:r>
            <a:r>
              <a:rPr lang="en-US" sz="4800" dirty="0"/>
              <a:t> Secure Network </a:t>
            </a:r>
            <a:r>
              <a:rPr lang="en-US" sz="4800" dirty="0" err="1"/>
              <a:t>Data-Plane</a:t>
            </a:r>
            <a:endParaRPr lang="en-US" sz="6000" dirty="0" err="1"/>
          </a:p>
          <a:p>
            <a:r>
              <a:rPr lang="en-US" sz="3200" dirty="0"/>
              <a:t>Software for Breaking the Barriers: 1 Tb/s, 1 </a:t>
            </a:r>
            <a:r>
              <a:rPr lang="en-US" sz="3200" dirty="0" err="1"/>
              <a:t>Bpkts</a:t>
            </a:r>
            <a:r>
              <a:rPr lang="en-US" sz="3200" dirty="0"/>
              <a:t>/s,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724400"/>
            <a:ext cx="299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FastData.io Project</a:t>
            </a:r>
          </a:p>
        </p:txBody>
      </p:sp>
    </p:spTree>
    <p:extLst>
      <p:ext uri="{BB962C8B-B14F-4D97-AF65-F5344CB8AC3E}">
        <p14:creationId xmlns:p14="http://schemas.microsoft.com/office/powerpoint/2010/main" val="45904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061635" y="5210808"/>
            <a:ext cx="10282765" cy="164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3118" y="1066800"/>
            <a:ext cx="11533716" cy="5655733"/>
            <a:chOff x="383118" y="1066800"/>
            <a:chExt cx="11533716" cy="5655733"/>
          </a:xfrm>
        </p:grpSpPr>
        <p:sp>
          <p:nvSpPr>
            <p:cNvPr id="140" name="Rounded Rectangle 139"/>
            <p:cNvSpPr>
              <a:spLocks noChangeArrowheads="1"/>
            </p:cNvSpPr>
            <p:nvPr/>
          </p:nvSpPr>
          <p:spPr bwMode="auto">
            <a:xfrm>
              <a:off x="8839201" y="1066800"/>
              <a:ext cx="3077633" cy="5655733"/>
            </a:xfrm>
            <a:prstGeom prst="roundRect">
              <a:avLst>
                <a:gd name="adj" fmla="val 0"/>
              </a:avLst>
            </a:prstGeom>
            <a:solidFill>
              <a:srgbClr val="D9D9D9">
                <a:alpha val="12941"/>
              </a:srgbClr>
            </a:solidFill>
            <a:ln w="6350">
              <a:solidFill>
                <a:srgbClr val="D9D9D9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A6A6A6">
                  <a:alpha val="39999"/>
                </a:srgbClr>
              </a:outerShdw>
            </a:effectLst>
          </p:spPr>
          <p:txBody>
            <a:bodyPr anchor="ctr"/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733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78" name="TextBox 140"/>
            <p:cNvSpPr txBox="1">
              <a:spLocks noChangeArrowheads="1"/>
            </p:cNvSpPr>
            <p:nvPr/>
          </p:nvSpPr>
          <p:spPr bwMode="auto">
            <a:xfrm>
              <a:off x="9116485" y="1163454"/>
              <a:ext cx="2662767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1067" b="1" u="sng" dirty="0">
                  <a:solidFill>
                    <a:srgbClr val="69778C"/>
                  </a:solidFill>
                  <a:latin typeface="Arial" charset="0"/>
                </a:rPr>
                <a:t>FD.io Fast Network Data Plane</a:t>
              </a:r>
            </a:p>
          </p:txBody>
        </p:sp>
        <p:pic>
          <p:nvPicPr>
            <p:cNvPr id="24580" name="Picture 1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2334685"/>
              <a:ext cx="569384" cy="5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1583267"/>
              <a:ext cx="569384" cy="5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1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3103033"/>
              <a:ext cx="569384" cy="5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2" name="Straight Connector 141"/>
            <p:cNvCxnSpPr/>
            <p:nvPr/>
          </p:nvCxnSpPr>
          <p:spPr>
            <a:xfrm flipV="1">
              <a:off x="836084" y="1589618"/>
              <a:ext cx="0" cy="2101849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 rot="16200000">
              <a:off x="-302682" y="2415118"/>
              <a:ext cx="1822449" cy="450849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SERVICE VIEW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1909234" y="3386667"/>
              <a:ext cx="7641167" cy="0"/>
            </a:xfrm>
            <a:prstGeom prst="line">
              <a:avLst/>
            </a:prstGeom>
            <a:ln w="6350" cmpd="sng">
              <a:solidFill>
                <a:srgbClr val="8BCE13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1909234" y="2616201"/>
              <a:ext cx="7437967" cy="14817"/>
            </a:xfrm>
            <a:prstGeom prst="line">
              <a:avLst/>
            </a:prstGeom>
            <a:ln w="6350" cmpd="sng">
              <a:solidFill>
                <a:srgbClr val="2ABAC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909234" y="1862667"/>
              <a:ext cx="7641167" cy="0"/>
            </a:xfrm>
            <a:prstGeom prst="line">
              <a:avLst/>
            </a:prstGeom>
            <a:ln w="6350" cmpd="sng">
              <a:solidFill>
                <a:srgbClr val="0B537C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88" name="TextBox 146"/>
            <p:cNvSpPr txBox="1">
              <a:spLocks noChangeArrowheads="1"/>
            </p:cNvSpPr>
            <p:nvPr/>
          </p:nvSpPr>
          <p:spPr bwMode="auto">
            <a:xfrm>
              <a:off x="1870565" y="1852084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0B537C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24589" name="TextBox 147"/>
            <p:cNvSpPr txBox="1">
              <a:spLocks noChangeArrowheads="1"/>
            </p:cNvSpPr>
            <p:nvPr/>
          </p:nvSpPr>
          <p:spPr bwMode="auto">
            <a:xfrm>
              <a:off x="1209249" y="2097617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Enterprise1</a:t>
              </a:r>
            </a:p>
          </p:txBody>
        </p:sp>
        <p:sp>
          <p:nvSpPr>
            <p:cNvPr id="24590" name="TextBox 148"/>
            <p:cNvSpPr txBox="1">
              <a:spLocks noChangeArrowheads="1"/>
            </p:cNvSpPr>
            <p:nvPr/>
          </p:nvSpPr>
          <p:spPr bwMode="auto">
            <a:xfrm>
              <a:off x="1209249" y="2859617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Enterprise2</a:t>
              </a:r>
            </a:p>
          </p:txBody>
        </p:sp>
        <p:sp>
          <p:nvSpPr>
            <p:cNvPr id="24591" name="TextBox 149"/>
            <p:cNvSpPr txBox="1">
              <a:spLocks noChangeArrowheads="1"/>
            </p:cNvSpPr>
            <p:nvPr/>
          </p:nvSpPr>
          <p:spPr bwMode="auto">
            <a:xfrm>
              <a:off x="1209249" y="3632200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Enterprise3</a:t>
              </a:r>
            </a:p>
          </p:txBody>
        </p:sp>
        <p:sp>
          <p:nvSpPr>
            <p:cNvPr id="24593" name="TextBox 151"/>
            <p:cNvSpPr txBox="1">
              <a:spLocks noChangeArrowheads="1"/>
            </p:cNvSpPr>
            <p:nvPr/>
          </p:nvSpPr>
          <p:spPr bwMode="auto">
            <a:xfrm>
              <a:off x="1870565" y="2616200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2ABACF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24594" name="TextBox 152"/>
            <p:cNvSpPr txBox="1">
              <a:spLocks noChangeArrowheads="1"/>
            </p:cNvSpPr>
            <p:nvPr/>
          </p:nvSpPr>
          <p:spPr bwMode="auto">
            <a:xfrm>
              <a:off x="1870565" y="3373967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8BCE13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556001" y="1878068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and L2VPN Overlays*, </a:t>
              </a:r>
              <a:r>
                <a:rPr lang="en-US" sz="933" dirty="0" err="1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IPSec</a:t>
              </a: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/SSL Crypto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556001" y="2631601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and L2VPN Overlays*, </a:t>
              </a:r>
              <a:r>
                <a:rPr lang="en-US" sz="933" dirty="0" err="1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IPSec</a:t>
              </a: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/SSL Crypto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556001" y="3397835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and L2VPN Overlays*, </a:t>
              </a:r>
              <a:r>
                <a:rPr lang="en-US" sz="933" dirty="0" err="1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IPSec</a:t>
              </a: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/SSL Crypto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 rot="18900000">
              <a:off x="9359901" y="1788585"/>
              <a:ext cx="131233" cy="131233"/>
            </a:xfrm>
            <a:prstGeom prst="rect">
              <a:avLst/>
            </a:prstGeom>
            <a:solidFill>
              <a:srgbClr val="0B537C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8" name="Rectangle 157"/>
            <p:cNvSpPr/>
            <p:nvPr/>
          </p:nvSpPr>
          <p:spPr>
            <a:xfrm rot="18900000">
              <a:off x="9359901" y="2556934"/>
              <a:ext cx="131233" cy="131233"/>
            </a:xfrm>
            <a:prstGeom prst="rect">
              <a:avLst/>
            </a:prstGeom>
            <a:solidFill>
              <a:srgbClr val="2ABACF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9" name="Rectangle 158"/>
            <p:cNvSpPr/>
            <p:nvPr/>
          </p:nvSpPr>
          <p:spPr>
            <a:xfrm rot="18900000">
              <a:off x="9359901" y="3310468"/>
              <a:ext cx="131233" cy="131233"/>
            </a:xfrm>
            <a:prstGeom prst="rect">
              <a:avLst/>
            </a:prstGeom>
            <a:solidFill>
              <a:srgbClr val="8BCE13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4601" name="TextBox 159"/>
            <p:cNvSpPr txBox="1">
              <a:spLocks noChangeArrowheads="1"/>
            </p:cNvSpPr>
            <p:nvPr/>
          </p:nvSpPr>
          <p:spPr bwMode="auto">
            <a:xfrm>
              <a:off x="9320869" y="209761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2" name="TextBox 160"/>
            <p:cNvSpPr txBox="1">
              <a:spLocks noChangeArrowheads="1"/>
            </p:cNvSpPr>
            <p:nvPr/>
          </p:nvSpPr>
          <p:spPr bwMode="auto">
            <a:xfrm>
              <a:off x="10925404" y="1706033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0B537C"/>
                  </a:solidFill>
                  <a:latin typeface="Arial" charset="0"/>
                </a:rPr>
                <a:t>vNF Services</a:t>
              </a:r>
            </a:p>
          </p:txBody>
        </p:sp>
        <p:sp>
          <p:nvSpPr>
            <p:cNvPr id="24603" name="TextBox 161"/>
            <p:cNvSpPr txBox="1">
              <a:spLocks noChangeArrowheads="1"/>
            </p:cNvSpPr>
            <p:nvPr/>
          </p:nvSpPr>
          <p:spPr bwMode="auto">
            <a:xfrm>
              <a:off x="9320869" y="286596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4" name="TextBox 162"/>
            <p:cNvSpPr txBox="1">
              <a:spLocks noChangeArrowheads="1"/>
            </p:cNvSpPr>
            <p:nvPr/>
          </p:nvSpPr>
          <p:spPr bwMode="auto">
            <a:xfrm>
              <a:off x="9320869" y="364701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5" name="TextBox 163"/>
            <p:cNvSpPr txBox="1">
              <a:spLocks noChangeArrowheads="1"/>
            </p:cNvSpPr>
            <p:nvPr/>
          </p:nvSpPr>
          <p:spPr bwMode="auto">
            <a:xfrm>
              <a:off x="10925404" y="2468033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2ABACF"/>
                  </a:solidFill>
                  <a:latin typeface="Arial" charset="0"/>
                </a:rPr>
                <a:t>vNF Services</a:t>
              </a:r>
            </a:p>
          </p:txBody>
        </p:sp>
        <p:sp>
          <p:nvSpPr>
            <p:cNvPr id="24606" name="TextBox 164"/>
            <p:cNvSpPr txBox="1">
              <a:spLocks noChangeArrowheads="1"/>
            </p:cNvSpPr>
            <p:nvPr/>
          </p:nvSpPr>
          <p:spPr bwMode="auto">
            <a:xfrm>
              <a:off x="10925404" y="3234267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8BCE13"/>
                  </a:solidFill>
                  <a:latin typeface="Arial" charset="0"/>
                </a:rPr>
                <a:t>vNF Services</a:t>
              </a:r>
            </a:p>
          </p:txBody>
        </p:sp>
        <p:pic>
          <p:nvPicPr>
            <p:cNvPr id="24607" name="Picture 1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633" y="1545167"/>
              <a:ext cx="577851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1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5517" y="2302934"/>
              <a:ext cx="582083" cy="58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9" name="Picture 1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0701" y="3098800"/>
              <a:ext cx="582084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0" name="Picture 17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400" y="1437217"/>
              <a:ext cx="1018117" cy="82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1" name="Picture 18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400" y="2216151"/>
              <a:ext cx="101811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2" name="Picture 18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634" y="2978151"/>
              <a:ext cx="1018117" cy="793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Rectangle 182"/>
            <p:cNvSpPr/>
            <p:nvPr/>
          </p:nvSpPr>
          <p:spPr>
            <a:xfrm rot="18900000">
              <a:off x="1775885" y="2556934"/>
              <a:ext cx="129116" cy="131233"/>
            </a:xfrm>
            <a:prstGeom prst="rect">
              <a:avLst/>
            </a:prstGeom>
            <a:solidFill>
              <a:srgbClr val="2ABACF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4" name="Rectangle 183"/>
            <p:cNvSpPr/>
            <p:nvPr/>
          </p:nvSpPr>
          <p:spPr>
            <a:xfrm rot="18900000">
              <a:off x="1775885" y="3310468"/>
              <a:ext cx="129116" cy="131233"/>
            </a:xfrm>
            <a:prstGeom prst="rect">
              <a:avLst/>
            </a:prstGeom>
            <a:solidFill>
              <a:srgbClr val="8BCE13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5" name="Rectangle 184"/>
            <p:cNvSpPr/>
            <p:nvPr/>
          </p:nvSpPr>
          <p:spPr>
            <a:xfrm rot="18900000">
              <a:off x="1775885" y="1788585"/>
              <a:ext cx="129116" cy="131233"/>
            </a:xfrm>
            <a:prstGeom prst="rect">
              <a:avLst/>
            </a:prstGeom>
            <a:solidFill>
              <a:srgbClr val="0B537C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2" name="TextBox 74"/>
            <p:cNvSpPr txBox="1">
              <a:spLocks noChangeArrowheads="1"/>
            </p:cNvSpPr>
            <p:nvPr/>
          </p:nvSpPr>
          <p:spPr bwMode="auto">
            <a:xfrm>
              <a:off x="2205933" y="1143000"/>
              <a:ext cx="64046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Aft>
                  <a:spcPts val="267"/>
                </a:spcAft>
              </a:pPr>
              <a:r>
                <a:rPr lang="en-US" altLang="en-US" sz="1200" b="1" u="sng">
                  <a:solidFill>
                    <a:srgbClr val="69778C"/>
                  </a:solidFill>
                  <a:latin typeface="Arial" charset="0"/>
                </a:rPr>
                <a:t>Software Defined Network – Cloud Network Services, IPVPN and Internet Security</a:t>
              </a:r>
            </a:p>
          </p:txBody>
        </p:sp>
      </p:grpSp>
      <p:sp>
        <p:nvSpPr>
          <p:cNvPr id="239" name="Title 1"/>
          <p:cNvSpPr txBox="1">
            <a:spLocks/>
          </p:cNvSpPr>
          <p:nvPr/>
        </p:nvSpPr>
        <p:spPr bwMode="auto">
          <a:xfrm>
            <a:off x="735541" y="54259"/>
            <a:ext cx="8814859" cy="10125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Fast Cloud Network Services - IPsec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With Terabit Secure Network Data Plane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3037806" y="4390820"/>
            <a:ext cx="990666" cy="854486"/>
          </a:xfrm>
          <a:prstGeom prst="roundRect">
            <a:avLst>
              <a:gd name="adj" fmla="val 7387"/>
            </a:avLst>
          </a:prstGeom>
          <a:noFill/>
          <a:ln w="19050">
            <a:solidFill>
              <a:srgbClr val="BA9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ounded Rectangle 200"/>
          <p:cNvSpPr/>
          <p:nvPr/>
        </p:nvSpPr>
        <p:spPr>
          <a:xfrm>
            <a:off x="3175335" y="5168385"/>
            <a:ext cx="767655" cy="272302"/>
          </a:xfrm>
          <a:prstGeom prst="roundRect">
            <a:avLst>
              <a:gd name="adj" fmla="val 0"/>
            </a:avLst>
          </a:prstGeom>
          <a:solidFill>
            <a:srgbClr val="BA9A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ko-KR" altLang="en-US" sz="9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Ports =</a:t>
            </a:r>
            <a:br>
              <a:rPr lang="en-US" altLang="ko-KR" sz="900" b="1" dirty="0">
                <a:latin typeface="Arial" charset="0"/>
                <a:ea typeface="Arial" charset="0"/>
                <a:cs typeface="Arial" charset="0"/>
              </a:rPr>
            </a:br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300GE</a:t>
            </a:r>
            <a:endParaRPr 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8996878" y="4390820"/>
            <a:ext cx="967218" cy="854486"/>
          </a:xfrm>
          <a:prstGeom prst="roundRect">
            <a:avLst>
              <a:gd name="adj" fmla="val 7387"/>
            </a:avLst>
          </a:prstGeom>
          <a:noFill/>
          <a:ln w="19050">
            <a:solidFill>
              <a:srgbClr val="BA9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ounded Rectangle 204"/>
          <p:cNvSpPr/>
          <p:nvPr/>
        </p:nvSpPr>
        <p:spPr>
          <a:xfrm>
            <a:off x="9082359" y="5168385"/>
            <a:ext cx="767655" cy="272302"/>
          </a:xfrm>
          <a:prstGeom prst="roundRect">
            <a:avLst>
              <a:gd name="adj" fmla="val 0"/>
            </a:avLst>
          </a:prstGeom>
          <a:solidFill>
            <a:srgbClr val="BA9A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ko-KR" altLang="en-US" sz="9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Ports =</a:t>
            </a:r>
            <a:br>
              <a:rPr lang="en-US" altLang="ko-KR" sz="900" b="1" dirty="0">
                <a:latin typeface="Arial" charset="0"/>
                <a:ea typeface="Arial" charset="0"/>
                <a:cs typeface="Arial" charset="0"/>
              </a:rPr>
            </a:br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300GE</a:t>
            </a:r>
            <a:endParaRPr 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9000795" y="4296102"/>
            <a:ext cx="955417" cy="946007"/>
          </a:xfrm>
          <a:prstGeom prst="roundRect">
            <a:avLst>
              <a:gd name="adj" fmla="val 7387"/>
            </a:avLst>
          </a:prstGeom>
          <a:noFill/>
          <a:ln w="19050">
            <a:solidFill>
              <a:srgbClr val="BA9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ounded Rectangle 151"/>
          <p:cNvSpPr/>
          <p:nvPr/>
        </p:nvSpPr>
        <p:spPr>
          <a:xfrm>
            <a:off x="9173038" y="4145505"/>
            <a:ext cx="610930" cy="301979"/>
          </a:xfrm>
          <a:prstGeom prst="roundRect">
            <a:avLst>
              <a:gd name="adj" fmla="val 19691"/>
            </a:avLst>
          </a:prstGeom>
          <a:solidFill>
            <a:srgbClr val="BA9A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300 GE </a:t>
            </a:r>
          </a:p>
          <a:p>
            <a:pPr algn="ctr"/>
            <a:r>
              <a:rPr lang="en-US" altLang="ko-KR" sz="900" b="1" dirty="0">
                <a:latin typeface="Arial" charset="0"/>
                <a:ea typeface="Arial" charset="0"/>
                <a:cs typeface="Arial" charset="0"/>
              </a:rPr>
              <a:t>4 Ports</a:t>
            </a:r>
            <a:endParaRPr lang="en-US" sz="9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3037806" y="4143443"/>
            <a:ext cx="6878062" cy="1101863"/>
            <a:chOff x="3037806" y="4143443"/>
            <a:chExt cx="6878062" cy="1101863"/>
          </a:xfrm>
        </p:grpSpPr>
        <p:sp>
          <p:nvSpPr>
            <p:cNvPr id="164" name="Rounded Rectangle 163"/>
            <p:cNvSpPr/>
            <p:nvPr/>
          </p:nvSpPr>
          <p:spPr>
            <a:xfrm>
              <a:off x="3037806" y="4296103"/>
              <a:ext cx="908554" cy="949203"/>
            </a:xfrm>
            <a:prstGeom prst="roundRect">
              <a:avLst>
                <a:gd name="adj" fmla="val 7387"/>
              </a:avLst>
            </a:prstGeom>
            <a:noFill/>
            <a:ln w="19050">
              <a:solidFill>
                <a:srgbClr val="BA9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3186618" y="4143443"/>
              <a:ext cx="610930" cy="301979"/>
            </a:xfrm>
            <a:prstGeom prst="roundRect">
              <a:avLst>
                <a:gd name="adj" fmla="val 19691"/>
              </a:avLst>
            </a:prstGeom>
            <a:solidFill>
              <a:srgbClr val="BA9A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300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4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8960451" y="4296102"/>
              <a:ext cx="955417" cy="946007"/>
            </a:xfrm>
            <a:prstGeom prst="roundRect">
              <a:avLst>
                <a:gd name="adj" fmla="val 7387"/>
              </a:avLst>
            </a:prstGeom>
            <a:noFill/>
            <a:ln w="19050">
              <a:solidFill>
                <a:srgbClr val="BA9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9132694" y="4145505"/>
              <a:ext cx="610930" cy="301979"/>
            </a:xfrm>
            <a:prstGeom prst="roundRect">
              <a:avLst>
                <a:gd name="adj" fmla="val 19691"/>
              </a:avLst>
            </a:prstGeom>
            <a:solidFill>
              <a:srgbClr val="BA9A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300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4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41" name="Group 3">
            <a:extLst>
              <a:ext uri="{FF2B5EF4-FFF2-40B4-BE49-F238E27FC236}">
                <a16:creationId xmlns:a16="http://schemas.microsoft.com/office/drawing/2014/main" id="{9F8D9777-C04A-8047-9053-8544D5AC0329}"/>
              </a:ext>
            </a:extLst>
          </p:cNvPr>
          <p:cNvGrpSpPr>
            <a:grpSpLocks/>
          </p:cNvGrpSpPr>
          <p:nvPr/>
        </p:nvGrpSpPr>
        <p:grpSpPr bwMode="auto">
          <a:xfrm>
            <a:off x="423334" y="3867362"/>
            <a:ext cx="11355917" cy="2734521"/>
            <a:chOff x="317695" y="2901200"/>
            <a:chExt cx="8516098" cy="2050069"/>
          </a:xfrm>
        </p:grpSpPr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0D2B7293-58DE-314E-906E-9978FFC2A3CF}"/>
                </a:ext>
              </a:extLst>
            </p:cNvPr>
            <p:cNvSpPr/>
            <p:nvPr/>
          </p:nvSpPr>
          <p:spPr>
            <a:xfrm>
              <a:off x="419639" y="4542651"/>
              <a:ext cx="685732" cy="322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3738C31B-0949-8F47-97FC-158E8DAA179C}"/>
                </a:ext>
              </a:extLst>
            </p:cNvPr>
            <p:cNvSpPr txBox="1"/>
            <p:nvPr/>
          </p:nvSpPr>
          <p:spPr>
            <a:xfrm rot="16200000">
              <a:off x="-388417" y="3826140"/>
              <a:ext cx="1690010" cy="27778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PHYSICAL VIEW</a:t>
              </a:r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54359C6C-9249-0A44-8455-6197682F61B5}"/>
                </a:ext>
              </a:extLst>
            </p:cNvPr>
            <p:cNvCxnSpPr/>
            <p:nvPr/>
          </p:nvCxnSpPr>
          <p:spPr>
            <a:xfrm flipV="1">
              <a:off x="614529" y="2978797"/>
              <a:ext cx="0" cy="1972472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ADC4F779-8F73-DA42-BF4A-ECB6CF96B468}"/>
                </a:ext>
              </a:extLst>
            </p:cNvPr>
            <p:cNvSpPr/>
            <p:nvPr/>
          </p:nvSpPr>
          <p:spPr>
            <a:xfrm rot="5400000">
              <a:off x="1006389" y="4222808"/>
              <a:ext cx="273501" cy="336463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1-2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8EFC213D-0643-7443-A1F1-55B73BAF8D67}"/>
                </a:ext>
              </a:extLst>
            </p:cNvPr>
            <p:cNvSpPr/>
            <p:nvPr/>
          </p:nvSpPr>
          <p:spPr>
            <a:xfrm>
              <a:off x="94152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065A73DD-3A8D-2943-BC1E-30A0BABD901D}"/>
                </a:ext>
              </a:extLst>
            </p:cNvPr>
            <p:cNvSpPr/>
            <p:nvPr/>
          </p:nvSpPr>
          <p:spPr>
            <a:xfrm rot="5400000">
              <a:off x="1061249" y="4666064"/>
              <a:ext cx="137348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1A282256-2A26-9248-A317-F4C990798FA5}"/>
                </a:ext>
              </a:extLst>
            </p:cNvPr>
            <p:cNvSpPr/>
            <p:nvPr/>
          </p:nvSpPr>
          <p:spPr>
            <a:xfrm>
              <a:off x="139867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82B2B6B4-7C80-6B4A-B91C-41DFAE4A3E0A}"/>
                </a:ext>
              </a:extLst>
            </p:cNvPr>
            <p:cNvSpPr/>
            <p:nvPr/>
          </p:nvSpPr>
          <p:spPr>
            <a:xfrm rot="5400000">
              <a:off x="1518449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1B17F524-25A4-9044-A700-A8B8DF8ECAB7}"/>
                </a:ext>
              </a:extLst>
            </p:cNvPr>
            <p:cNvSpPr/>
            <p:nvPr/>
          </p:nvSpPr>
          <p:spPr>
            <a:xfrm>
              <a:off x="1857418" y="4622788"/>
              <a:ext cx="368264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8176290E-9F5B-8A4C-9A01-B75549E2ABF7}"/>
                </a:ext>
              </a:extLst>
            </p:cNvPr>
            <p:cNvSpPr/>
            <p:nvPr/>
          </p:nvSpPr>
          <p:spPr>
            <a:xfrm rot="5400000">
              <a:off x="1975649" y="4665390"/>
              <a:ext cx="137347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CEF1BB45-DED1-7047-A6F0-7165349E379B}"/>
                </a:ext>
              </a:extLst>
            </p:cNvPr>
            <p:cNvSpPr/>
            <p:nvPr/>
          </p:nvSpPr>
          <p:spPr>
            <a:xfrm rot="5400000">
              <a:off x="1460038" y="4217078"/>
              <a:ext cx="273501" cy="343476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3-4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E75043C-77B9-934C-8B83-E80BE423069F}"/>
                </a:ext>
              </a:extLst>
            </p:cNvPr>
            <p:cNvSpPr/>
            <p:nvPr/>
          </p:nvSpPr>
          <p:spPr>
            <a:xfrm rot="5400000">
              <a:off x="1906536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5-6</a:t>
              </a:r>
            </a:p>
          </p:txBody>
        </p:sp>
        <p:sp>
          <p:nvSpPr>
            <p:cNvPr id="354" name="Right Bracket 353">
              <a:extLst>
                <a:ext uri="{FF2B5EF4-FFF2-40B4-BE49-F238E27FC236}">
                  <a16:creationId xmlns:a16="http://schemas.microsoft.com/office/drawing/2014/main" id="{2CB5191E-C068-7446-8818-E9BCE27A1837}"/>
                </a:ext>
              </a:extLst>
            </p:cNvPr>
            <p:cNvSpPr/>
            <p:nvPr/>
          </p:nvSpPr>
          <p:spPr>
            <a:xfrm rot="16200000">
              <a:off x="151219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146DE4D-A9D9-4F40-966E-DCC7ACBF3419}"/>
                </a:ext>
              </a:extLst>
            </p:cNvPr>
            <p:cNvSpPr/>
            <p:nvPr/>
          </p:nvSpPr>
          <p:spPr>
            <a:xfrm>
              <a:off x="838344" y="3116854"/>
              <a:ext cx="1985767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56" name="Picture 219">
              <a:extLst>
                <a:ext uri="{FF2B5EF4-FFF2-40B4-BE49-F238E27FC236}">
                  <a16:creationId xmlns:a16="http://schemas.microsoft.com/office/drawing/2014/main" id="{15D010AF-8E3B-B343-9EF8-4DA44281B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608" y="3305779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B7959FB7-D6C0-FB4D-862C-86F5DBCC8D12}"/>
                </a:ext>
              </a:extLst>
            </p:cNvPr>
            <p:cNvSpPr/>
            <p:nvPr/>
          </p:nvSpPr>
          <p:spPr>
            <a:xfrm rot="5400000">
              <a:off x="1064357" y="3666530"/>
              <a:ext cx="152401" cy="331301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56FF476B-CCCC-E949-93A6-F5BB368954CC}"/>
                </a:ext>
              </a:extLst>
            </p:cNvPr>
            <p:cNvSpPr/>
            <p:nvPr/>
          </p:nvSpPr>
          <p:spPr>
            <a:xfrm rot="5400000">
              <a:off x="1509078" y="3671951"/>
              <a:ext cx="152401" cy="32046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AA877936-1C9B-274B-BDD2-CDE18FED97F6}"/>
                </a:ext>
              </a:extLst>
            </p:cNvPr>
            <p:cNvSpPr/>
            <p:nvPr/>
          </p:nvSpPr>
          <p:spPr>
            <a:xfrm rot="5400000">
              <a:off x="1967086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F429A3F1-555F-0B44-9ABE-C372F747611B}"/>
                </a:ext>
              </a:extLst>
            </p:cNvPr>
            <p:cNvSpPr/>
            <p:nvPr/>
          </p:nvSpPr>
          <p:spPr>
            <a:xfrm rot="5400000">
              <a:off x="1055358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6A0AA79-DC82-0E42-BF0B-321366FD69A4}"/>
                </a:ext>
              </a:extLst>
            </p:cNvPr>
            <p:cNvSpPr/>
            <p:nvPr/>
          </p:nvSpPr>
          <p:spPr>
            <a:xfrm rot="5400000">
              <a:off x="1505500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59018BE-D15D-8045-B285-700A4A1336AA}"/>
                </a:ext>
              </a:extLst>
            </p:cNvPr>
            <p:cNvSpPr/>
            <p:nvPr/>
          </p:nvSpPr>
          <p:spPr>
            <a:xfrm rot="5400000">
              <a:off x="1967086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CC33A7A7-3408-EF49-B4B7-2D02BC195C1C}"/>
                </a:ext>
              </a:extLst>
            </p:cNvPr>
            <p:cNvSpPr/>
            <p:nvPr/>
          </p:nvSpPr>
          <p:spPr>
            <a:xfrm rot="5400000">
              <a:off x="2559268" y="3607851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881778F9-DD62-4E4B-BFC3-86F999C8F94F}"/>
                </a:ext>
              </a:extLst>
            </p:cNvPr>
            <p:cNvSpPr/>
            <p:nvPr/>
          </p:nvSpPr>
          <p:spPr>
            <a:xfrm rot="5400000">
              <a:off x="2269713" y="369785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02E98527-0684-6E48-A4AA-1A081963CC7B}"/>
                </a:ext>
              </a:extLst>
            </p:cNvPr>
            <p:cNvSpPr/>
            <p:nvPr/>
          </p:nvSpPr>
          <p:spPr>
            <a:xfrm rot="5400000">
              <a:off x="2561233" y="3265625"/>
              <a:ext cx="152401" cy="363932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7BD61457-25F8-4A4C-B502-0FDDAB47C478}"/>
                </a:ext>
              </a:extLst>
            </p:cNvPr>
            <p:cNvSpPr/>
            <p:nvPr/>
          </p:nvSpPr>
          <p:spPr>
            <a:xfrm rot="5400000">
              <a:off x="2269713" y="335759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7" name="TextBox 260">
              <a:extLst>
                <a:ext uri="{FF2B5EF4-FFF2-40B4-BE49-F238E27FC236}">
                  <a16:creationId xmlns:a16="http://schemas.microsoft.com/office/drawing/2014/main" id="{9427C7B5-1AAD-5941-814C-BEF6DCA90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2304" y="2901200"/>
              <a:ext cx="1078886" cy="1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933" b="1">
                  <a:solidFill>
                    <a:srgbClr val="69778C"/>
                  </a:solidFill>
                  <a:latin typeface="Arial" charset="0"/>
                </a:rPr>
                <a:t>Host-1 – Server-ICX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49DEF1B4-A3B8-A34F-9305-63483F951CE5}"/>
                </a:ext>
              </a:extLst>
            </p:cNvPr>
            <p:cNvSpPr/>
            <p:nvPr/>
          </p:nvSpPr>
          <p:spPr>
            <a:xfrm>
              <a:off x="6781357" y="3116854"/>
              <a:ext cx="2052436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5D9E1D30-0780-EF4A-AED7-EFF9B49727D4}"/>
                </a:ext>
              </a:extLst>
            </p:cNvPr>
            <p:cNvSpPr/>
            <p:nvPr/>
          </p:nvSpPr>
          <p:spPr>
            <a:xfrm rot="5400000">
              <a:off x="6949665" y="3607225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CD0BB48-FB80-A845-93FC-2C328BB99CF1}"/>
                </a:ext>
              </a:extLst>
            </p:cNvPr>
            <p:cNvSpPr/>
            <p:nvPr/>
          </p:nvSpPr>
          <p:spPr>
            <a:xfrm rot="5400000">
              <a:off x="7255729" y="369722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F3B1F670-A449-5745-B27A-F293D8049614}"/>
                </a:ext>
              </a:extLst>
            </p:cNvPr>
            <p:cNvSpPr/>
            <p:nvPr/>
          </p:nvSpPr>
          <p:spPr>
            <a:xfrm rot="5400000">
              <a:off x="6948612" y="3261646"/>
              <a:ext cx="152401" cy="362106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C2385701-FF39-094D-B628-26C43A32A8BB}"/>
                </a:ext>
              </a:extLst>
            </p:cNvPr>
            <p:cNvSpPr/>
            <p:nvPr/>
          </p:nvSpPr>
          <p:spPr>
            <a:xfrm rot="5400000">
              <a:off x="7259203" y="33526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pic>
          <p:nvPicPr>
            <p:cNvPr id="373" name="Picture 267">
              <a:extLst>
                <a:ext uri="{FF2B5EF4-FFF2-40B4-BE49-F238E27FC236}">
                  <a16:creationId xmlns:a16="http://schemas.microsoft.com/office/drawing/2014/main" id="{3383FE01-1866-F74B-A774-1BC3F669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712" y="3355958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4" name="TextBox 268">
              <a:extLst>
                <a:ext uri="{FF2B5EF4-FFF2-40B4-BE49-F238E27FC236}">
                  <a16:creationId xmlns:a16="http://schemas.microsoft.com/office/drawing/2014/main" id="{53115229-F3C2-8D4C-AFE0-DF82CFCC3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1351" y="2928385"/>
              <a:ext cx="1143330" cy="1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933" b="1">
                  <a:solidFill>
                    <a:srgbClr val="69778C"/>
                  </a:solidFill>
                  <a:latin typeface="Arial" charset="0"/>
                </a:rPr>
                <a:t>Host-2 – Server-ICX</a:t>
              </a: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483CB703-1923-7645-95D0-2997A997C660}"/>
                </a:ext>
              </a:extLst>
            </p:cNvPr>
            <p:cNvSpPr/>
            <p:nvPr/>
          </p:nvSpPr>
          <p:spPr>
            <a:xfrm rot="5400000">
              <a:off x="7498451" y="4219700"/>
              <a:ext cx="273501" cy="342679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1-2</a:t>
              </a: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E71880ED-2F87-1140-941C-880EF6BC6A29}"/>
                </a:ext>
              </a:extLst>
            </p:cNvPr>
            <p:cNvSpPr/>
            <p:nvPr/>
          </p:nvSpPr>
          <p:spPr>
            <a:xfrm>
              <a:off x="743058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9D061FB6-81EC-584C-B8EC-54BED590FC4D}"/>
                </a:ext>
              </a:extLst>
            </p:cNvPr>
            <p:cNvSpPr/>
            <p:nvPr/>
          </p:nvSpPr>
          <p:spPr>
            <a:xfrm rot="5400000">
              <a:off x="7550203" y="4666064"/>
              <a:ext cx="137348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42B6BD45-69E1-DC4D-A860-E894409793CB}"/>
                </a:ext>
              </a:extLst>
            </p:cNvPr>
            <p:cNvSpPr/>
            <p:nvPr/>
          </p:nvSpPr>
          <p:spPr>
            <a:xfrm>
              <a:off x="788773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1E2C4A4E-0FC2-D343-97D6-57FE4E310EB3}"/>
                </a:ext>
              </a:extLst>
            </p:cNvPr>
            <p:cNvSpPr/>
            <p:nvPr/>
          </p:nvSpPr>
          <p:spPr>
            <a:xfrm rot="5400000">
              <a:off x="8007403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C6E99591-3A02-1043-A390-5AF95F9CD062}"/>
                </a:ext>
              </a:extLst>
            </p:cNvPr>
            <p:cNvSpPr/>
            <p:nvPr/>
          </p:nvSpPr>
          <p:spPr>
            <a:xfrm>
              <a:off x="8344891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1497AC32-46A6-0544-8980-8F8F295AB913}"/>
                </a:ext>
              </a:extLst>
            </p:cNvPr>
            <p:cNvSpPr/>
            <p:nvPr/>
          </p:nvSpPr>
          <p:spPr>
            <a:xfrm rot="5400000">
              <a:off x="8464603" y="4665390"/>
              <a:ext cx="137347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0588763D-E27E-7D4B-AF79-A039C35C364C}"/>
                </a:ext>
              </a:extLst>
            </p:cNvPr>
            <p:cNvSpPr/>
            <p:nvPr/>
          </p:nvSpPr>
          <p:spPr>
            <a:xfrm rot="5400000">
              <a:off x="7946604" y="4219466"/>
              <a:ext cx="273501" cy="3387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3-4</a:t>
              </a: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76C09BF2-C119-D545-AF41-5059317E1717}"/>
                </a:ext>
              </a:extLst>
            </p:cNvPr>
            <p:cNvSpPr/>
            <p:nvPr/>
          </p:nvSpPr>
          <p:spPr>
            <a:xfrm rot="5400000">
              <a:off x="8395490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5-6</a:t>
              </a:r>
            </a:p>
          </p:txBody>
        </p:sp>
        <p:sp>
          <p:nvSpPr>
            <p:cNvPr id="384" name="Right Bracket 383">
              <a:extLst>
                <a:ext uri="{FF2B5EF4-FFF2-40B4-BE49-F238E27FC236}">
                  <a16:creationId xmlns:a16="http://schemas.microsoft.com/office/drawing/2014/main" id="{2999D027-7082-2947-A94D-6D8B76E06CCA}"/>
                </a:ext>
              </a:extLst>
            </p:cNvPr>
            <p:cNvSpPr/>
            <p:nvPr/>
          </p:nvSpPr>
          <p:spPr>
            <a:xfrm rot="16200000">
              <a:off x="800125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DB02692-5924-484F-B629-D9A527425749}"/>
                </a:ext>
              </a:extLst>
            </p:cNvPr>
            <p:cNvSpPr/>
            <p:nvPr/>
          </p:nvSpPr>
          <p:spPr>
            <a:xfrm rot="5400000">
              <a:off x="7555946" y="3663896"/>
              <a:ext cx="152401" cy="336569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DEEF6FF-B68F-B742-A827-302CAC0917FE}"/>
                </a:ext>
              </a:extLst>
            </p:cNvPr>
            <p:cNvSpPr/>
            <p:nvPr/>
          </p:nvSpPr>
          <p:spPr>
            <a:xfrm rot="5400000">
              <a:off x="8007154" y="3662829"/>
              <a:ext cx="152401" cy="338702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F64D11E4-E9AF-594D-AD62-113F9D3ED1F7}"/>
                </a:ext>
              </a:extLst>
            </p:cNvPr>
            <p:cNvSpPr/>
            <p:nvPr/>
          </p:nvSpPr>
          <p:spPr>
            <a:xfrm rot="5400000">
              <a:off x="8456040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C9069C61-9BFA-F14B-B47A-47C1D873B050}"/>
                </a:ext>
              </a:extLst>
            </p:cNvPr>
            <p:cNvSpPr/>
            <p:nvPr/>
          </p:nvSpPr>
          <p:spPr>
            <a:xfrm rot="5400000">
              <a:off x="7544312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0922B05A-7777-CC44-85B4-31C7B16240A7}"/>
                </a:ext>
              </a:extLst>
            </p:cNvPr>
            <p:cNvSpPr/>
            <p:nvPr/>
          </p:nvSpPr>
          <p:spPr>
            <a:xfrm rot="5400000">
              <a:off x="7994454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F2F1964A-7A37-0F4E-9AB7-AAEC87E6E180}"/>
                </a:ext>
              </a:extLst>
            </p:cNvPr>
            <p:cNvSpPr/>
            <p:nvPr/>
          </p:nvSpPr>
          <p:spPr>
            <a:xfrm rot="5400000">
              <a:off x="8456040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50AF5F3F-7316-C744-9A32-56A6DF537CDE}"/>
                </a:ext>
              </a:extLst>
            </p:cNvPr>
            <p:cNvSpPr/>
            <p:nvPr/>
          </p:nvSpPr>
          <p:spPr>
            <a:xfrm>
              <a:off x="838344" y="4235593"/>
              <a:ext cx="7995449" cy="715676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92" name="Group 2">
              <a:extLst>
                <a:ext uri="{FF2B5EF4-FFF2-40B4-BE49-F238E27FC236}">
                  <a16:creationId xmlns:a16="http://schemas.microsoft.com/office/drawing/2014/main" id="{EC7D3539-3703-564E-89A4-5376C530B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3906" y="3413589"/>
              <a:ext cx="7406194" cy="810897"/>
              <a:chOff x="1093906" y="3413589"/>
              <a:chExt cx="7406194" cy="810897"/>
            </a:xfrm>
          </p:grpSpPr>
          <p:grpSp>
            <p:nvGrpSpPr>
              <p:cNvPr id="397" name="Group 207">
                <a:extLst>
                  <a:ext uri="{FF2B5EF4-FFF2-40B4-BE49-F238E27FC236}">
                    <a16:creationId xmlns:a16="http://schemas.microsoft.com/office/drawing/2014/main" id="{CB8332AF-2ACD-F049-973F-3B43617F61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3906" y="3984869"/>
                <a:ext cx="76193" cy="239617"/>
                <a:chOff x="1042707" y="4019840"/>
                <a:chExt cx="76193" cy="239617"/>
              </a:xfrm>
            </p:grpSpPr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DBCC9A53-5FF0-054A-9658-1F05C14B88D3}"/>
                    </a:ext>
                  </a:extLst>
                </p:cNvPr>
                <p:cNvCxnSpPr/>
                <p:nvPr/>
              </p:nvCxnSpPr>
              <p:spPr>
                <a:xfrm flipV="1">
                  <a:off x="1042707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F27FA2FA-D3A8-B242-88F5-0BA606673D61}"/>
                    </a:ext>
                  </a:extLst>
                </p:cNvPr>
                <p:cNvCxnSpPr/>
                <p:nvPr/>
              </p:nvCxnSpPr>
              <p:spPr>
                <a:xfrm flipV="1">
                  <a:off x="1118900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8" name="Group 212">
                <a:extLst>
                  <a:ext uri="{FF2B5EF4-FFF2-40B4-BE49-F238E27FC236}">
                    <a16:creationId xmlns:a16="http://schemas.microsoft.com/office/drawing/2014/main" id="{8157FD37-A196-E240-A098-56610C9AF1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6299" y="3984869"/>
                <a:ext cx="76192" cy="239617"/>
                <a:chOff x="1425958" y="4019840"/>
                <a:chExt cx="76192" cy="239617"/>
              </a:xfrm>
            </p:grpSpPr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DA9C10E8-7ABE-A14C-B9AA-D4F672264A72}"/>
                    </a:ext>
                  </a:extLst>
                </p:cNvPr>
                <p:cNvCxnSpPr/>
                <p:nvPr/>
              </p:nvCxnSpPr>
              <p:spPr>
                <a:xfrm flipV="1">
                  <a:off x="1425958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77639523-CFD3-3E4E-9393-7C2CDBB7C3BF}"/>
                    </a:ext>
                  </a:extLst>
                </p:cNvPr>
                <p:cNvCxnSpPr/>
                <p:nvPr/>
              </p:nvCxnSpPr>
              <p:spPr>
                <a:xfrm flipV="1">
                  <a:off x="1502150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" name="Group 301">
                <a:extLst>
                  <a:ext uri="{FF2B5EF4-FFF2-40B4-BE49-F238E27FC236}">
                    <a16:creationId xmlns:a16="http://schemas.microsoft.com/office/drawing/2014/main" id="{8C08A0C6-6C22-1443-99ED-42D765B6C0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966" y="3984869"/>
                <a:ext cx="76193" cy="239617"/>
                <a:chOff x="1042813" y="4019840"/>
                <a:chExt cx="76193" cy="239617"/>
              </a:xfrm>
            </p:grpSpPr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6468A257-877F-2D45-BEB3-16A1FC64164A}"/>
                    </a:ext>
                  </a:extLst>
                </p:cNvPr>
                <p:cNvCxnSpPr/>
                <p:nvPr/>
              </p:nvCxnSpPr>
              <p:spPr>
                <a:xfrm flipV="1">
                  <a:off x="1042813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093DDA03-ED26-5F46-945D-A0B8A61C87FC}"/>
                    </a:ext>
                  </a:extLst>
                </p:cNvPr>
                <p:cNvCxnSpPr/>
                <p:nvPr/>
              </p:nvCxnSpPr>
              <p:spPr>
                <a:xfrm flipV="1">
                  <a:off x="1119006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0" name="Group 306">
                <a:extLst>
                  <a:ext uri="{FF2B5EF4-FFF2-40B4-BE49-F238E27FC236}">
                    <a16:creationId xmlns:a16="http://schemas.microsoft.com/office/drawing/2014/main" id="{43465813-C1D3-EF47-BE26-18C63CF2DD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32184" y="3984869"/>
                <a:ext cx="76193" cy="239617"/>
                <a:chOff x="1422889" y="4019840"/>
                <a:chExt cx="76193" cy="239617"/>
              </a:xfrm>
            </p:grpSpPr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85CA1EA5-C521-8C4F-82D5-50EEC7B6B6EE}"/>
                    </a:ext>
                  </a:extLst>
                </p:cNvPr>
                <p:cNvCxnSpPr/>
                <p:nvPr/>
              </p:nvCxnSpPr>
              <p:spPr>
                <a:xfrm flipV="1">
                  <a:off x="1422889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3E94257F-3468-D946-9E6B-20A92461D380}"/>
                    </a:ext>
                  </a:extLst>
                </p:cNvPr>
                <p:cNvCxnSpPr/>
                <p:nvPr/>
              </p:nvCxnSpPr>
              <p:spPr>
                <a:xfrm flipV="1">
                  <a:off x="1499082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95962978-BC53-5147-8C7B-67D541F0DF2A}"/>
                  </a:ext>
                </a:extLst>
              </p:cNvPr>
              <p:cNvCxnSpPr/>
              <p:nvPr/>
            </p:nvCxnSpPr>
            <p:spPr>
              <a:xfrm flipV="1">
                <a:off x="8500100" y="3984869"/>
                <a:ext cx="0" cy="239617"/>
              </a:xfrm>
              <a:prstGeom prst="line">
                <a:avLst/>
              </a:prstGeom>
              <a:ln w="28575" cmpd="sng">
                <a:solidFill>
                  <a:srgbClr val="BFCCE0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2" name="Group 319">
                <a:extLst>
                  <a:ext uri="{FF2B5EF4-FFF2-40B4-BE49-F238E27FC236}">
                    <a16:creationId xmlns:a16="http://schemas.microsoft.com/office/drawing/2014/main" id="{98EC6867-AF5E-E549-8295-3A1CA1CA85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5221" y="3413589"/>
                <a:ext cx="3930262" cy="407833"/>
                <a:chOff x="4114741" y="3077955"/>
                <a:chExt cx="684196" cy="407833"/>
              </a:xfrm>
            </p:grpSpPr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76F4CC08-1385-534F-AEC3-2A9BC2828525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735857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4F51C791-C0DF-BB4C-8DBE-79BA7236AFFF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805875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18867620-568F-D547-8C10-4A3D28D0AE6F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906636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A6C30B98-B43B-2C4F-907A-7BE4914C8DC2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979455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B149373A-6A3E-0F44-B79C-4DD8096EAE44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3067521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1B559633-CA81-BF42-892D-646A4EA2AB91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3143690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3" name="Group 326">
              <a:extLst>
                <a:ext uri="{FF2B5EF4-FFF2-40B4-BE49-F238E27FC236}">
                  <a16:creationId xmlns:a16="http://schemas.microsoft.com/office/drawing/2014/main" id="{40047C84-F70E-0C40-A97F-BD8E9E2CF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0" y="2928017"/>
              <a:ext cx="1969461" cy="1132762"/>
              <a:chOff x="3601739" y="3261352"/>
              <a:chExt cx="1969461" cy="1132762"/>
            </a:xfrm>
          </p:grpSpPr>
          <p:pic>
            <p:nvPicPr>
              <p:cNvPr id="395" name="Picture 327">
                <a:extLst>
                  <a:ext uri="{FF2B5EF4-FFF2-40B4-BE49-F238E27FC236}">
                    <a16:creationId xmlns:a16="http://schemas.microsoft.com/office/drawing/2014/main" id="{D8E1C192-BE0D-AC49-B0FB-699912244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1739" y="3261352"/>
                <a:ext cx="1969461" cy="113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294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6" name="TextBox 328">
                <a:extLst>
                  <a:ext uri="{FF2B5EF4-FFF2-40B4-BE49-F238E27FC236}">
                    <a16:creationId xmlns:a16="http://schemas.microsoft.com/office/drawing/2014/main" id="{86456709-1697-7341-9612-66EDB82FC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4176" y="3750127"/>
                <a:ext cx="1184586" cy="38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50000"/>
                  </a:lnSpc>
                  <a:spcBef>
                    <a:spcPts val="1000"/>
                  </a:spcBef>
                </a:pPr>
                <a:r>
                  <a:rPr lang="en-US" altLang="en-US" sz="1333" b="1">
                    <a:solidFill>
                      <a:srgbClr val="8497B0"/>
                    </a:solidFill>
                    <a:latin typeface="Arial" charset="0"/>
                  </a:rPr>
                  <a:t>IP Network</a:t>
                </a:r>
              </a:p>
              <a:p>
                <a:pPr algn="ctr" eaLnBrk="1" hangingPunct="1">
                  <a:lnSpc>
                    <a:spcPct val="50000"/>
                  </a:lnSpc>
                  <a:spcBef>
                    <a:spcPts val="1000"/>
                  </a:spcBef>
                </a:pPr>
                <a:r>
                  <a:rPr lang="en-US" altLang="en-US" sz="1333" b="1">
                    <a:solidFill>
                      <a:srgbClr val="8497B0"/>
                    </a:solidFill>
                    <a:latin typeface="Arial" charset="0"/>
                  </a:rPr>
                  <a:t>Private or Public</a:t>
                </a:r>
              </a:p>
            </p:txBody>
          </p:sp>
        </p:grp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B8E2D165-8538-E04B-A834-C1A1B5FAEB53}"/>
                </a:ext>
              </a:extLst>
            </p:cNvPr>
            <p:cNvSpPr txBox="1"/>
            <p:nvPr/>
          </p:nvSpPr>
          <p:spPr>
            <a:xfrm>
              <a:off x="3429000" y="4385277"/>
              <a:ext cx="2286001" cy="3767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000">
                  <a:solidFill>
                    <a:schemeClr val="bg1">
                      <a:lumMod val="50000"/>
                      <a:alpha val="92000"/>
                    </a:schemeClr>
                  </a:solidFill>
                  <a:latin typeface="Arial"/>
                  <a:ea typeface="Al Bayan Plain" charset="-78"/>
                  <a:cs typeface="Arial"/>
                </a:defRPr>
              </a:lvl1pPr>
            </a:lstStyle>
            <a:p>
              <a:pPr algn="ctr">
                <a:defRPr/>
              </a:pPr>
              <a:r>
                <a:rPr lang="en-US" sz="1333" dirty="0"/>
                <a:t>IPVPN Service Traffic Simulator</a:t>
              </a:r>
            </a:p>
            <a:p>
              <a:pPr algn="ctr">
                <a:defRPr/>
              </a:pPr>
              <a:r>
                <a:rPr lang="en-US" sz="1333" dirty="0"/>
                <a:t>Traffic Generator</a:t>
              </a:r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8E80E68D-C92E-CC41-A431-A4315217DD19}"/>
              </a:ext>
            </a:extLst>
          </p:cNvPr>
          <p:cNvGrpSpPr/>
          <p:nvPr/>
        </p:nvGrpSpPr>
        <p:grpSpPr>
          <a:xfrm>
            <a:off x="1274233" y="4384934"/>
            <a:ext cx="10395373" cy="2192366"/>
            <a:chOff x="1274233" y="4384934"/>
            <a:chExt cx="10395373" cy="2192366"/>
          </a:xfrm>
        </p:grpSpPr>
        <p:sp>
          <p:nvSpPr>
            <p:cNvPr id="418" name="Rounded Rectangle 417">
              <a:extLst>
                <a:ext uri="{FF2B5EF4-FFF2-40B4-BE49-F238E27FC236}">
                  <a16:creationId xmlns:a16="http://schemas.microsoft.com/office/drawing/2014/main" id="{214FD972-3A27-DD4E-B246-9C16BEB6AD95}"/>
                </a:ext>
              </a:extLst>
            </p:cNvPr>
            <p:cNvSpPr/>
            <p:nvPr/>
          </p:nvSpPr>
          <p:spPr>
            <a:xfrm>
              <a:off x="1274233" y="4540700"/>
              <a:ext cx="1731576" cy="2036600"/>
            </a:xfrm>
            <a:prstGeom prst="roundRect">
              <a:avLst>
                <a:gd name="adj" fmla="val 5837"/>
              </a:avLst>
            </a:prstGeom>
            <a:noFill/>
            <a:ln w="19050">
              <a:solidFill>
                <a:srgbClr val="7B9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ounded Rectangle 418">
              <a:extLst>
                <a:ext uri="{FF2B5EF4-FFF2-40B4-BE49-F238E27FC236}">
                  <a16:creationId xmlns:a16="http://schemas.microsoft.com/office/drawing/2014/main" id="{1C374971-5B83-294C-B3FB-621BD4C1138B}"/>
                </a:ext>
              </a:extLst>
            </p:cNvPr>
            <p:cNvSpPr/>
            <p:nvPr/>
          </p:nvSpPr>
          <p:spPr>
            <a:xfrm>
              <a:off x="1741483" y="4384934"/>
              <a:ext cx="797077" cy="301979"/>
            </a:xfrm>
            <a:prstGeom prst="roundRect">
              <a:avLst>
                <a:gd name="adj" fmla="val 19691"/>
              </a:avLst>
            </a:prstGeom>
            <a:solidFill>
              <a:srgbClr val="7B94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0" name="Rounded Rectangle 419">
              <a:extLst>
                <a:ext uri="{FF2B5EF4-FFF2-40B4-BE49-F238E27FC236}">
                  <a16:creationId xmlns:a16="http://schemas.microsoft.com/office/drawing/2014/main" id="{D1353AC9-3C78-4A43-8F3B-EE72B93F0B43}"/>
                </a:ext>
              </a:extLst>
            </p:cNvPr>
            <p:cNvSpPr/>
            <p:nvPr/>
          </p:nvSpPr>
          <p:spPr>
            <a:xfrm>
              <a:off x="9950648" y="4540700"/>
              <a:ext cx="1718958" cy="2025638"/>
            </a:xfrm>
            <a:prstGeom prst="roundRect">
              <a:avLst>
                <a:gd name="adj" fmla="val 5837"/>
              </a:avLst>
            </a:prstGeom>
            <a:noFill/>
            <a:ln w="19050">
              <a:solidFill>
                <a:srgbClr val="7B9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ounded Rectangle 420">
              <a:extLst>
                <a:ext uri="{FF2B5EF4-FFF2-40B4-BE49-F238E27FC236}">
                  <a16:creationId xmlns:a16="http://schemas.microsoft.com/office/drawing/2014/main" id="{E66F1262-AE48-E046-B319-E99B83CBCE76}"/>
                </a:ext>
              </a:extLst>
            </p:cNvPr>
            <p:cNvSpPr/>
            <p:nvPr/>
          </p:nvSpPr>
          <p:spPr>
            <a:xfrm>
              <a:off x="10411589" y="4387490"/>
              <a:ext cx="797077" cy="301979"/>
            </a:xfrm>
            <a:prstGeom prst="roundRect">
              <a:avLst>
                <a:gd name="adj" fmla="val 19691"/>
              </a:avLst>
            </a:prstGeom>
            <a:solidFill>
              <a:srgbClr val="7B94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B946CAE-80C2-074D-ADBC-81A156C7C621}"/>
              </a:ext>
            </a:extLst>
          </p:cNvPr>
          <p:cNvSpPr/>
          <p:nvPr/>
        </p:nvSpPr>
        <p:spPr>
          <a:xfrm>
            <a:off x="127959" y="54259"/>
            <a:ext cx="380042" cy="38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0FDA66-77F8-DF41-853D-4A760291A2E9}"/>
              </a:ext>
            </a:extLst>
          </p:cNvPr>
          <p:cNvSpPr/>
          <p:nvPr/>
        </p:nvSpPr>
        <p:spPr>
          <a:xfrm>
            <a:off x="508001" y="679811"/>
            <a:ext cx="11574668" cy="604272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15"/>
          <a:srcRect l="34732" t="34730" r="36908" b="32180"/>
          <a:stretch/>
        </p:blipFill>
        <p:spPr>
          <a:xfrm>
            <a:off x="54389" y="6021358"/>
            <a:ext cx="715634" cy="471447"/>
          </a:xfrm>
          <a:prstGeom prst="rect">
            <a:avLst/>
          </a:prstGeom>
        </p:spPr>
      </p:pic>
      <p:pic>
        <p:nvPicPr>
          <p:cNvPr id="10" name="icx-ipsec-1Tbps">
            <a:hlinkClick r:id="" action="ppaction://media"/>
            <a:extLst>
              <a:ext uri="{FF2B5EF4-FFF2-40B4-BE49-F238E27FC236}">
                <a16:creationId xmlns:a16="http://schemas.microsoft.com/office/drawing/2014/main" id="{FB931DF5-F5C7-44B2-9D51-88B608260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12163" y="712399"/>
            <a:ext cx="8675655" cy="4934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165" y="5218450"/>
            <a:ext cx="396000" cy="828000"/>
          </a:xfrm>
          <a:prstGeom prst="roundRect">
            <a:avLst/>
          </a:prstGeom>
          <a:solidFill>
            <a:srgbClr val="7B94C1"/>
          </a:solidFill>
          <a:ln w="28575"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1686669" y="5205510"/>
            <a:ext cx="396000" cy="828000"/>
          </a:xfrm>
          <a:prstGeom prst="roundRect">
            <a:avLst/>
          </a:prstGeom>
          <a:solidFill>
            <a:srgbClr val="7B94C1"/>
          </a:solidFill>
          <a:ln w="28575"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2A95E8-5BA0-7A42-BED5-ADACA5EDF30B}"/>
              </a:ext>
            </a:extLst>
          </p:cNvPr>
          <p:cNvSpPr/>
          <p:nvPr/>
        </p:nvSpPr>
        <p:spPr>
          <a:xfrm>
            <a:off x="2262190" y="3148807"/>
            <a:ext cx="8211367" cy="820766"/>
          </a:xfrm>
          <a:prstGeom prst="roundRect">
            <a:avLst>
              <a:gd name="adj" fmla="val 8396"/>
            </a:avLst>
          </a:prstGeom>
          <a:noFill/>
          <a:ln w="19050">
            <a:solidFill>
              <a:srgbClr val="7B9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20E6252E-5843-4C42-A3AB-47C1B5831291}"/>
              </a:ext>
            </a:extLst>
          </p:cNvPr>
          <p:cNvSpPr/>
          <p:nvPr/>
        </p:nvSpPr>
        <p:spPr>
          <a:xfrm>
            <a:off x="2262189" y="3997669"/>
            <a:ext cx="8211367" cy="820766"/>
          </a:xfrm>
          <a:prstGeom prst="roundRect">
            <a:avLst>
              <a:gd name="adj" fmla="val 8396"/>
            </a:avLst>
          </a:prstGeom>
          <a:noFill/>
          <a:ln w="19050">
            <a:solidFill>
              <a:srgbClr val="7B9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1FBE1D-086C-1C48-BE45-CFC14A28414C}"/>
              </a:ext>
            </a:extLst>
          </p:cNvPr>
          <p:cNvGrpSpPr/>
          <p:nvPr/>
        </p:nvGrpSpPr>
        <p:grpSpPr>
          <a:xfrm>
            <a:off x="4194724" y="5845084"/>
            <a:ext cx="4059450" cy="721483"/>
            <a:chOff x="4194724" y="5801016"/>
            <a:chExt cx="4059450" cy="721483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FE420C1-7EA4-4843-A498-DAB182FC1F55}"/>
                </a:ext>
              </a:extLst>
            </p:cNvPr>
            <p:cNvSpPr/>
            <p:nvPr/>
          </p:nvSpPr>
          <p:spPr>
            <a:xfrm>
              <a:off x="4194724" y="5801016"/>
              <a:ext cx="4004983" cy="7214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ED7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3E0A164-3A5D-6B43-92E5-F32754A931AA}"/>
                </a:ext>
              </a:extLst>
            </p:cNvPr>
            <p:cNvSpPr txBox="1"/>
            <p:nvPr/>
          </p:nvSpPr>
          <p:spPr>
            <a:xfrm>
              <a:off x="5105033" y="5823204"/>
              <a:ext cx="179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18537C"/>
                  </a:solidFill>
                  <a:latin typeface="Arial" charset="0"/>
                  <a:ea typeface="Arial" charset="0"/>
                  <a:cs typeface="Arial" charset="0"/>
                </a:rPr>
                <a:t>1 Terabit/s </a:t>
              </a:r>
              <a:r>
                <a:rPr lang="en-US" sz="1600" b="1" dirty="0">
                  <a:solidFill>
                    <a:srgbClr val="ED7844"/>
                  </a:solidFill>
                  <a:latin typeface="Arial" charset="0"/>
                  <a:ea typeface="Arial" charset="0"/>
                  <a:cs typeface="Arial" charset="0"/>
                </a:rPr>
                <a:t>IPsec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1FEC647-66AC-4346-AA87-1FF3D4038560}"/>
                </a:ext>
              </a:extLst>
            </p:cNvPr>
            <p:cNvSpPr txBox="1"/>
            <p:nvPr/>
          </p:nvSpPr>
          <p:spPr>
            <a:xfrm>
              <a:off x="4195375" y="6168037"/>
              <a:ext cx="4058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8537C"/>
                  </a:solidFill>
                  <a:latin typeface="Arial" charset="0"/>
                  <a:ea typeface="Arial" charset="0"/>
                  <a:cs typeface="Arial" charset="0"/>
                </a:rPr>
                <a:t>cleartext 1024B frame size </a:t>
              </a:r>
              <a:r>
                <a:rPr lang="en-US" sz="1600" b="1" dirty="0">
                  <a:solidFill>
                    <a:srgbClr val="ED7844"/>
                  </a:solidFill>
                  <a:latin typeface="Arial" charset="0"/>
                  <a:ea typeface="Arial" charset="0"/>
                  <a:cs typeface="Arial" charset="0"/>
                </a:rPr>
                <a:t>AES128GCM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1F6F105-815F-F440-AF43-344BF7B9D5DA}"/>
                </a:ext>
              </a:extLst>
            </p:cNvPr>
            <p:cNvCxnSpPr/>
            <p:nvPr/>
          </p:nvCxnSpPr>
          <p:spPr>
            <a:xfrm>
              <a:off x="4760293" y="6171409"/>
              <a:ext cx="2880000" cy="0"/>
            </a:xfrm>
            <a:prstGeom prst="line">
              <a:avLst/>
            </a:prstGeom>
            <a:ln w="28575">
              <a:solidFill>
                <a:srgbClr val="18537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14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000">
        <p:fade/>
      </p:transition>
    </mc:Choice>
    <mc:Fallback xmlns="">
      <p:transition spd="med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26 3.7037E-6 L 0.08177 -0.300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150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6667E-7 -4.44444E-6 C -0.05677 -0.09259 -0.0276 -0.13518 -0.09714 -0.1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8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08178 -0.30047 L -0.11237 -0.3928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479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9714 -0.17801 L 0.05273 -0.324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4" grpId="1" animBg="1"/>
      <p:bldP spid="167" grpId="0" animBg="1"/>
      <p:bldP spid="167" grpId="1" animBg="1"/>
      <p:bldP spid="7" grpId="0" animBg="1"/>
      <p:bldP spid="7" grpId="1" animBg="1"/>
      <p:bldP spid="150" grpId="0" animBg="1"/>
      <p:bldP spid="1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061635" y="5210808"/>
            <a:ext cx="10282765" cy="164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3118" y="1066800"/>
            <a:ext cx="11533716" cy="5655733"/>
            <a:chOff x="383118" y="1066800"/>
            <a:chExt cx="11533716" cy="5655733"/>
          </a:xfrm>
        </p:grpSpPr>
        <p:sp>
          <p:nvSpPr>
            <p:cNvPr id="140" name="Rounded Rectangle 139"/>
            <p:cNvSpPr>
              <a:spLocks noChangeArrowheads="1"/>
            </p:cNvSpPr>
            <p:nvPr/>
          </p:nvSpPr>
          <p:spPr bwMode="auto">
            <a:xfrm>
              <a:off x="8839201" y="1066800"/>
              <a:ext cx="3077633" cy="5655733"/>
            </a:xfrm>
            <a:prstGeom prst="roundRect">
              <a:avLst>
                <a:gd name="adj" fmla="val 0"/>
              </a:avLst>
            </a:prstGeom>
            <a:solidFill>
              <a:srgbClr val="D9D9D9">
                <a:alpha val="12941"/>
              </a:srgbClr>
            </a:solidFill>
            <a:ln w="6350">
              <a:solidFill>
                <a:srgbClr val="D9D9D9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A6A6A6">
                  <a:alpha val="39999"/>
                </a:srgbClr>
              </a:outerShdw>
            </a:effectLst>
          </p:spPr>
          <p:txBody>
            <a:bodyPr anchor="ctr"/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733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78" name="TextBox 140"/>
            <p:cNvSpPr txBox="1">
              <a:spLocks noChangeArrowheads="1"/>
            </p:cNvSpPr>
            <p:nvPr/>
          </p:nvSpPr>
          <p:spPr bwMode="auto">
            <a:xfrm>
              <a:off x="9116485" y="1163454"/>
              <a:ext cx="2662767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1067" b="1" u="sng" dirty="0">
                  <a:solidFill>
                    <a:srgbClr val="69778C"/>
                  </a:solidFill>
                  <a:latin typeface="Arial" charset="0"/>
                </a:rPr>
                <a:t>FD.io Fast Network Data Plane</a:t>
              </a:r>
            </a:p>
          </p:txBody>
        </p:sp>
        <p:pic>
          <p:nvPicPr>
            <p:cNvPr id="24580" name="Picture 1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2334685"/>
              <a:ext cx="569384" cy="5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1583267"/>
              <a:ext cx="569384" cy="5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1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3103033"/>
              <a:ext cx="569384" cy="5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2" name="Straight Connector 141"/>
            <p:cNvCxnSpPr/>
            <p:nvPr/>
          </p:nvCxnSpPr>
          <p:spPr>
            <a:xfrm flipV="1">
              <a:off x="836084" y="1589618"/>
              <a:ext cx="0" cy="2101849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 rot="16200000">
              <a:off x="-302682" y="2415118"/>
              <a:ext cx="1822449" cy="450849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SERVICE VIEW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1909234" y="3386667"/>
              <a:ext cx="7641167" cy="0"/>
            </a:xfrm>
            <a:prstGeom prst="line">
              <a:avLst/>
            </a:prstGeom>
            <a:ln w="6350" cmpd="sng">
              <a:solidFill>
                <a:srgbClr val="8BCE13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1909234" y="2616201"/>
              <a:ext cx="7437967" cy="14817"/>
            </a:xfrm>
            <a:prstGeom prst="line">
              <a:avLst/>
            </a:prstGeom>
            <a:ln w="6350" cmpd="sng">
              <a:solidFill>
                <a:srgbClr val="2ABAC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909234" y="1862667"/>
              <a:ext cx="7641167" cy="0"/>
            </a:xfrm>
            <a:prstGeom prst="line">
              <a:avLst/>
            </a:prstGeom>
            <a:ln w="6350" cmpd="sng">
              <a:solidFill>
                <a:srgbClr val="0B537C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88" name="TextBox 146"/>
            <p:cNvSpPr txBox="1">
              <a:spLocks noChangeArrowheads="1"/>
            </p:cNvSpPr>
            <p:nvPr/>
          </p:nvSpPr>
          <p:spPr bwMode="auto">
            <a:xfrm>
              <a:off x="1870565" y="1852084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0B537C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24589" name="TextBox 147"/>
            <p:cNvSpPr txBox="1">
              <a:spLocks noChangeArrowheads="1"/>
            </p:cNvSpPr>
            <p:nvPr/>
          </p:nvSpPr>
          <p:spPr bwMode="auto">
            <a:xfrm>
              <a:off x="1209249" y="2097617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Enterprise1</a:t>
              </a:r>
            </a:p>
          </p:txBody>
        </p:sp>
        <p:sp>
          <p:nvSpPr>
            <p:cNvPr id="24590" name="TextBox 148"/>
            <p:cNvSpPr txBox="1">
              <a:spLocks noChangeArrowheads="1"/>
            </p:cNvSpPr>
            <p:nvPr/>
          </p:nvSpPr>
          <p:spPr bwMode="auto">
            <a:xfrm>
              <a:off x="1209249" y="2859617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Enterprise2</a:t>
              </a:r>
            </a:p>
          </p:txBody>
        </p:sp>
        <p:sp>
          <p:nvSpPr>
            <p:cNvPr id="24591" name="TextBox 149"/>
            <p:cNvSpPr txBox="1">
              <a:spLocks noChangeArrowheads="1"/>
            </p:cNvSpPr>
            <p:nvPr/>
          </p:nvSpPr>
          <p:spPr bwMode="auto">
            <a:xfrm>
              <a:off x="1209249" y="3632200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Enterprise3</a:t>
              </a:r>
            </a:p>
          </p:txBody>
        </p:sp>
        <p:sp>
          <p:nvSpPr>
            <p:cNvPr id="24593" name="TextBox 151"/>
            <p:cNvSpPr txBox="1">
              <a:spLocks noChangeArrowheads="1"/>
            </p:cNvSpPr>
            <p:nvPr/>
          </p:nvSpPr>
          <p:spPr bwMode="auto">
            <a:xfrm>
              <a:off x="1870565" y="2616200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2ABACF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24594" name="TextBox 152"/>
            <p:cNvSpPr txBox="1">
              <a:spLocks noChangeArrowheads="1"/>
            </p:cNvSpPr>
            <p:nvPr/>
          </p:nvSpPr>
          <p:spPr bwMode="auto">
            <a:xfrm>
              <a:off x="1870565" y="3373967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8BCE13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556001" y="1878068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and L2VPN Overlays*, </a:t>
              </a:r>
              <a:r>
                <a:rPr lang="en-US" sz="933" dirty="0" err="1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IPSec</a:t>
              </a: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/SSL Crypto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556001" y="2631601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and L2VPN Overlays*, </a:t>
              </a:r>
              <a:r>
                <a:rPr lang="en-US" sz="933" dirty="0" err="1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IPSec</a:t>
              </a: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/SSL Crypto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556001" y="3397835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and L2VPN Overlays*, </a:t>
              </a:r>
              <a:r>
                <a:rPr lang="en-US" sz="933" dirty="0" err="1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IPSec</a:t>
              </a: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/SSL Crypto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 rot="18900000">
              <a:off x="9359901" y="1788585"/>
              <a:ext cx="131233" cy="131233"/>
            </a:xfrm>
            <a:prstGeom prst="rect">
              <a:avLst/>
            </a:prstGeom>
            <a:solidFill>
              <a:srgbClr val="0B537C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8" name="Rectangle 157"/>
            <p:cNvSpPr/>
            <p:nvPr/>
          </p:nvSpPr>
          <p:spPr>
            <a:xfrm rot="18900000">
              <a:off x="9359901" y="2556934"/>
              <a:ext cx="131233" cy="131233"/>
            </a:xfrm>
            <a:prstGeom prst="rect">
              <a:avLst/>
            </a:prstGeom>
            <a:solidFill>
              <a:srgbClr val="2ABACF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9" name="Rectangle 158"/>
            <p:cNvSpPr/>
            <p:nvPr/>
          </p:nvSpPr>
          <p:spPr>
            <a:xfrm rot="18900000">
              <a:off x="9359901" y="3310468"/>
              <a:ext cx="131233" cy="131233"/>
            </a:xfrm>
            <a:prstGeom prst="rect">
              <a:avLst/>
            </a:prstGeom>
            <a:solidFill>
              <a:srgbClr val="8BCE13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4601" name="TextBox 159"/>
            <p:cNvSpPr txBox="1">
              <a:spLocks noChangeArrowheads="1"/>
            </p:cNvSpPr>
            <p:nvPr/>
          </p:nvSpPr>
          <p:spPr bwMode="auto">
            <a:xfrm>
              <a:off x="9320869" y="209761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2" name="TextBox 160"/>
            <p:cNvSpPr txBox="1">
              <a:spLocks noChangeArrowheads="1"/>
            </p:cNvSpPr>
            <p:nvPr/>
          </p:nvSpPr>
          <p:spPr bwMode="auto">
            <a:xfrm>
              <a:off x="10925404" y="1706033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0B537C"/>
                  </a:solidFill>
                  <a:latin typeface="Arial" charset="0"/>
                </a:rPr>
                <a:t>vNF Services</a:t>
              </a:r>
            </a:p>
          </p:txBody>
        </p:sp>
        <p:sp>
          <p:nvSpPr>
            <p:cNvPr id="24603" name="TextBox 161"/>
            <p:cNvSpPr txBox="1">
              <a:spLocks noChangeArrowheads="1"/>
            </p:cNvSpPr>
            <p:nvPr/>
          </p:nvSpPr>
          <p:spPr bwMode="auto">
            <a:xfrm>
              <a:off x="9320869" y="286596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4" name="TextBox 162"/>
            <p:cNvSpPr txBox="1">
              <a:spLocks noChangeArrowheads="1"/>
            </p:cNvSpPr>
            <p:nvPr/>
          </p:nvSpPr>
          <p:spPr bwMode="auto">
            <a:xfrm>
              <a:off x="9320869" y="364701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5" name="TextBox 163"/>
            <p:cNvSpPr txBox="1">
              <a:spLocks noChangeArrowheads="1"/>
            </p:cNvSpPr>
            <p:nvPr/>
          </p:nvSpPr>
          <p:spPr bwMode="auto">
            <a:xfrm>
              <a:off x="10925404" y="2468033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2ABACF"/>
                  </a:solidFill>
                  <a:latin typeface="Arial" charset="0"/>
                </a:rPr>
                <a:t>vNF Services</a:t>
              </a:r>
            </a:p>
          </p:txBody>
        </p:sp>
        <p:sp>
          <p:nvSpPr>
            <p:cNvPr id="24606" name="TextBox 164"/>
            <p:cNvSpPr txBox="1">
              <a:spLocks noChangeArrowheads="1"/>
            </p:cNvSpPr>
            <p:nvPr/>
          </p:nvSpPr>
          <p:spPr bwMode="auto">
            <a:xfrm>
              <a:off x="10925404" y="3234267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8BCE13"/>
                  </a:solidFill>
                  <a:latin typeface="Arial" charset="0"/>
                </a:rPr>
                <a:t>vNF Services</a:t>
              </a:r>
            </a:p>
          </p:txBody>
        </p:sp>
        <p:pic>
          <p:nvPicPr>
            <p:cNvPr id="24607" name="Picture 1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633" y="1545167"/>
              <a:ext cx="577851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1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5517" y="2302934"/>
              <a:ext cx="582083" cy="58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9" name="Picture 1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0701" y="3098800"/>
              <a:ext cx="582084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0" name="Picture 17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400" y="1437217"/>
              <a:ext cx="1018117" cy="82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1" name="Picture 18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400" y="2216151"/>
              <a:ext cx="101811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2" name="Picture 18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634" y="2978151"/>
              <a:ext cx="1018117" cy="793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Rectangle 182"/>
            <p:cNvSpPr/>
            <p:nvPr/>
          </p:nvSpPr>
          <p:spPr>
            <a:xfrm rot="18900000">
              <a:off x="1775885" y="2556934"/>
              <a:ext cx="129116" cy="131233"/>
            </a:xfrm>
            <a:prstGeom prst="rect">
              <a:avLst/>
            </a:prstGeom>
            <a:solidFill>
              <a:srgbClr val="2ABACF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4" name="Rectangle 183"/>
            <p:cNvSpPr/>
            <p:nvPr/>
          </p:nvSpPr>
          <p:spPr>
            <a:xfrm rot="18900000">
              <a:off x="1775885" y="3310468"/>
              <a:ext cx="129116" cy="131233"/>
            </a:xfrm>
            <a:prstGeom prst="rect">
              <a:avLst/>
            </a:prstGeom>
            <a:solidFill>
              <a:srgbClr val="8BCE13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5" name="Rectangle 184"/>
            <p:cNvSpPr/>
            <p:nvPr/>
          </p:nvSpPr>
          <p:spPr>
            <a:xfrm rot="18900000">
              <a:off x="1775885" y="1788585"/>
              <a:ext cx="129116" cy="131233"/>
            </a:xfrm>
            <a:prstGeom prst="rect">
              <a:avLst/>
            </a:prstGeom>
            <a:solidFill>
              <a:srgbClr val="0B537C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2" name="TextBox 74"/>
            <p:cNvSpPr txBox="1">
              <a:spLocks noChangeArrowheads="1"/>
            </p:cNvSpPr>
            <p:nvPr/>
          </p:nvSpPr>
          <p:spPr bwMode="auto">
            <a:xfrm>
              <a:off x="2205933" y="1143000"/>
              <a:ext cx="64046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Aft>
                  <a:spcPts val="267"/>
                </a:spcAft>
              </a:pPr>
              <a:r>
                <a:rPr lang="en-US" altLang="en-US" sz="1200" b="1" u="sng">
                  <a:solidFill>
                    <a:srgbClr val="69778C"/>
                  </a:solidFill>
                  <a:latin typeface="Arial" charset="0"/>
                </a:rPr>
                <a:t>Software Defined Network – Cloud Network Services, IPVPN and Internet Security</a:t>
              </a:r>
            </a:p>
          </p:txBody>
        </p:sp>
      </p:grpSp>
      <p:sp>
        <p:nvSpPr>
          <p:cNvPr id="239" name="Title 1"/>
          <p:cNvSpPr txBox="1">
            <a:spLocks/>
          </p:cNvSpPr>
          <p:nvPr/>
        </p:nvSpPr>
        <p:spPr bwMode="auto">
          <a:xfrm>
            <a:off x="735541" y="54259"/>
            <a:ext cx="8814859" cy="10125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Fast Cloud Network Services – IPv4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With Terabit Secure Network Data Plane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3037806" y="4143443"/>
            <a:ext cx="6878062" cy="1101863"/>
            <a:chOff x="3037806" y="4143443"/>
            <a:chExt cx="6878062" cy="1101863"/>
          </a:xfrm>
        </p:grpSpPr>
        <p:sp>
          <p:nvSpPr>
            <p:cNvPr id="164" name="Rounded Rectangle 163"/>
            <p:cNvSpPr/>
            <p:nvPr/>
          </p:nvSpPr>
          <p:spPr>
            <a:xfrm>
              <a:off x="3037806" y="4296103"/>
              <a:ext cx="908554" cy="949203"/>
            </a:xfrm>
            <a:prstGeom prst="roundRect">
              <a:avLst>
                <a:gd name="adj" fmla="val 7387"/>
              </a:avLst>
            </a:prstGeom>
            <a:noFill/>
            <a:ln w="19050">
              <a:solidFill>
                <a:srgbClr val="BA9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3186618" y="4143443"/>
              <a:ext cx="610930" cy="301979"/>
            </a:xfrm>
            <a:prstGeom prst="roundRect">
              <a:avLst>
                <a:gd name="adj" fmla="val 19691"/>
              </a:avLst>
            </a:prstGeom>
            <a:solidFill>
              <a:srgbClr val="BA9A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300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4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8960451" y="4296102"/>
              <a:ext cx="955417" cy="946007"/>
            </a:xfrm>
            <a:prstGeom prst="roundRect">
              <a:avLst>
                <a:gd name="adj" fmla="val 7387"/>
              </a:avLst>
            </a:prstGeom>
            <a:noFill/>
            <a:ln w="19050">
              <a:solidFill>
                <a:srgbClr val="BA9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9132694" y="4145505"/>
              <a:ext cx="610930" cy="301979"/>
            </a:xfrm>
            <a:prstGeom prst="roundRect">
              <a:avLst>
                <a:gd name="adj" fmla="val 19691"/>
              </a:avLst>
            </a:prstGeom>
            <a:solidFill>
              <a:srgbClr val="BA9A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300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4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41" name="Group 3">
            <a:extLst>
              <a:ext uri="{FF2B5EF4-FFF2-40B4-BE49-F238E27FC236}">
                <a16:creationId xmlns:a16="http://schemas.microsoft.com/office/drawing/2014/main" id="{9F8D9777-C04A-8047-9053-8544D5AC0329}"/>
              </a:ext>
            </a:extLst>
          </p:cNvPr>
          <p:cNvGrpSpPr>
            <a:grpSpLocks/>
          </p:cNvGrpSpPr>
          <p:nvPr/>
        </p:nvGrpSpPr>
        <p:grpSpPr bwMode="auto">
          <a:xfrm>
            <a:off x="423334" y="3867362"/>
            <a:ext cx="11355917" cy="2734521"/>
            <a:chOff x="317695" y="2901200"/>
            <a:chExt cx="8516098" cy="2050069"/>
          </a:xfrm>
        </p:grpSpPr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0D2B7293-58DE-314E-906E-9978FFC2A3CF}"/>
                </a:ext>
              </a:extLst>
            </p:cNvPr>
            <p:cNvSpPr/>
            <p:nvPr/>
          </p:nvSpPr>
          <p:spPr>
            <a:xfrm>
              <a:off x="419639" y="4542651"/>
              <a:ext cx="685732" cy="322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3738C31B-0949-8F47-97FC-158E8DAA179C}"/>
                </a:ext>
              </a:extLst>
            </p:cNvPr>
            <p:cNvSpPr txBox="1"/>
            <p:nvPr/>
          </p:nvSpPr>
          <p:spPr>
            <a:xfrm rot="16200000">
              <a:off x="-388417" y="3826140"/>
              <a:ext cx="1690010" cy="27778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PHYSICAL VIEW</a:t>
              </a:r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54359C6C-9249-0A44-8455-6197682F61B5}"/>
                </a:ext>
              </a:extLst>
            </p:cNvPr>
            <p:cNvCxnSpPr/>
            <p:nvPr/>
          </p:nvCxnSpPr>
          <p:spPr>
            <a:xfrm flipV="1">
              <a:off x="614529" y="2978797"/>
              <a:ext cx="0" cy="1972472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ADC4F779-8F73-DA42-BF4A-ECB6CF96B468}"/>
                </a:ext>
              </a:extLst>
            </p:cNvPr>
            <p:cNvSpPr/>
            <p:nvPr/>
          </p:nvSpPr>
          <p:spPr>
            <a:xfrm rot="5400000">
              <a:off x="1006389" y="4222808"/>
              <a:ext cx="273501" cy="336463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1-2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8EFC213D-0643-7443-A1F1-55B73BAF8D67}"/>
                </a:ext>
              </a:extLst>
            </p:cNvPr>
            <p:cNvSpPr/>
            <p:nvPr/>
          </p:nvSpPr>
          <p:spPr>
            <a:xfrm>
              <a:off x="94152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065A73DD-3A8D-2943-BC1E-30A0BABD901D}"/>
                </a:ext>
              </a:extLst>
            </p:cNvPr>
            <p:cNvSpPr/>
            <p:nvPr/>
          </p:nvSpPr>
          <p:spPr>
            <a:xfrm rot="5400000">
              <a:off x="1061249" y="4666064"/>
              <a:ext cx="137348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1A282256-2A26-9248-A317-F4C990798FA5}"/>
                </a:ext>
              </a:extLst>
            </p:cNvPr>
            <p:cNvSpPr/>
            <p:nvPr/>
          </p:nvSpPr>
          <p:spPr>
            <a:xfrm>
              <a:off x="139867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82B2B6B4-7C80-6B4A-B91C-41DFAE4A3E0A}"/>
                </a:ext>
              </a:extLst>
            </p:cNvPr>
            <p:cNvSpPr/>
            <p:nvPr/>
          </p:nvSpPr>
          <p:spPr>
            <a:xfrm rot="5400000">
              <a:off x="1518449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1B17F524-25A4-9044-A700-A8B8DF8ECAB7}"/>
                </a:ext>
              </a:extLst>
            </p:cNvPr>
            <p:cNvSpPr/>
            <p:nvPr/>
          </p:nvSpPr>
          <p:spPr>
            <a:xfrm>
              <a:off x="1857418" y="4622788"/>
              <a:ext cx="368264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8176290E-9F5B-8A4C-9A01-B75549E2ABF7}"/>
                </a:ext>
              </a:extLst>
            </p:cNvPr>
            <p:cNvSpPr/>
            <p:nvPr/>
          </p:nvSpPr>
          <p:spPr>
            <a:xfrm rot="5400000">
              <a:off x="1975649" y="4665390"/>
              <a:ext cx="137347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CEF1BB45-DED1-7047-A6F0-7165349E379B}"/>
                </a:ext>
              </a:extLst>
            </p:cNvPr>
            <p:cNvSpPr/>
            <p:nvPr/>
          </p:nvSpPr>
          <p:spPr>
            <a:xfrm rot="5400000">
              <a:off x="1460038" y="4217078"/>
              <a:ext cx="273501" cy="343476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3-4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E75043C-77B9-934C-8B83-E80BE423069F}"/>
                </a:ext>
              </a:extLst>
            </p:cNvPr>
            <p:cNvSpPr/>
            <p:nvPr/>
          </p:nvSpPr>
          <p:spPr>
            <a:xfrm rot="5400000">
              <a:off x="1906536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5-6</a:t>
              </a:r>
            </a:p>
          </p:txBody>
        </p:sp>
        <p:sp>
          <p:nvSpPr>
            <p:cNvPr id="354" name="Right Bracket 353">
              <a:extLst>
                <a:ext uri="{FF2B5EF4-FFF2-40B4-BE49-F238E27FC236}">
                  <a16:creationId xmlns:a16="http://schemas.microsoft.com/office/drawing/2014/main" id="{2CB5191E-C068-7446-8818-E9BCE27A1837}"/>
                </a:ext>
              </a:extLst>
            </p:cNvPr>
            <p:cNvSpPr/>
            <p:nvPr/>
          </p:nvSpPr>
          <p:spPr>
            <a:xfrm rot="16200000">
              <a:off x="151219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146DE4D-A9D9-4F40-966E-DCC7ACBF3419}"/>
                </a:ext>
              </a:extLst>
            </p:cNvPr>
            <p:cNvSpPr/>
            <p:nvPr/>
          </p:nvSpPr>
          <p:spPr>
            <a:xfrm>
              <a:off x="838344" y="3116854"/>
              <a:ext cx="1985767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56" name="Picture 219">
              <a:extLst>
                <a:ext uri="{FF2B5EF4-FFF2-40B4-BE49-F238E27FC236}">
                  <a16:creationId xmlns:a16="http://schemas.microsoft.com/office/drawing/2014/main" id="{15D010AF-8E3B-B343-9EF8-4DA44281B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608" y="3305779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B7959FB7-D6C0-FB4D-862C-86F5DBCC8D12}"/>
                </a:ext>
              </a:extLst>
            </p:cNvPr>
            <p:cNvSpPr/>
            <p:nvPr/>
          </p:nvSpPr>
          <p:spPr>
            <a:xfrm rot="5400000">
              <a:off x="1064357" y="3666530"/>
              <a:ext cx="152401" cy="331301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56FF476B-CCCC-E949-93A6-F5BB368954CC}"/>
                </a:ext>
              </a:extLst>
            </p:cNvPr>
            <p:cNvSpPr/>
            <p:nvPr/>
          </p:nvSpPr>
          <p:spPr>
            <a:xfrm rot="5400000">
              <a:off x="1509078" y="3671951"/>
              <a:ext cx="152401" cy="32046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AA877936-1C9B-274B-BDD2-CDE18FED97F6}"/>
                </a:ext>
              </a:extLst>
            </p:cNvPr>
            <p:cNvSpPr/>
            <p:nvPr/>
          </p:nvSpPr>
          <p:spPr>
            <a:xfrm rot="5400000">
              <a:off x="1967086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F429A3F1-555F-0B44-9ABE-C372F747611B}"/>
                </a:ext>
              </a:extLst>
            </p:cNvPr>
            <p:cNvSpPr/>
            <p:nvPr/>
          </p:nvSpPr>
          <p:spPr>
            <a:xfrm rot="5400000">
              <a:off x="1055358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6A0AA79-DC82-0E42-BF0B-321366FD69A4}"/>
                </a:ext>
              </a:extLst>
            </p:cNvPr>
            <p:cNvSpPr/>
            <p:nvPr/>
          </p:nvSpPr>
          <p:spPr>
            <a:xfrm rot="5400000">
              <a:off x="1505500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59018BE-D15D-8045-B285-700A4A1336AA}"/>
                </a:ext>
              </a:extLst>
            </p:cNvPr>
            <p:cNvSpPr/>
            <p:nvPr/>
          </p:nvSpPr>
          <p:spPr>
            <a:xfrm rot="5400000">
              <a:off x="1967086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CC33A7A7-3408-EF49-B4B7-2D02BC195C1C}"/>
                </a:ext>
              </a:extLst>
            </p:cNvPr>
            <p:cNvSpPr/>
            <p:nvPr/>
          </p:nvSpPr>
          <p:spPr>
            <a:xfrm rot="5400000">
              <a:off x="2559268" y="3607851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881778F9-DD62-4E4B-BFC3-86F999C8F94F}"/>
                </a:ext>
              </a:extLst>
            </p:cNvPr>
            <p:cNvSpPr/>
            <p:nvPr/>
          </p:nvSpPr>
          <p:spPr>
            <a:xfrm rot="5400000">
              <a:off x="2269713" y="369785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02E98527-0684-6E48-A4AA-1A081963CC7B}"/>
                </a:ext>
              </a:extLst>
            </p:cNvPr>
            <p:cNvSpPr/>
            <p:nvPr/>
          </p:nvSpPr>
          <p:spPr>
            <a:xfrm rot="5400000">
              <a:off x="2561233" y="3265625"/>
              <a:ext cx="152401" cy="363932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7BD61457-25F8-4A4C-B502-0FDDAB47C478}"/>
                </a:ext>
              </a:extLst>
            </p:cNvPr>
            <p:cNvSpPr/>
            <p:nvPr/>
          </p:nvSpPr>
          <p:spPr>
            <a:xfrm rot="5400000">
              <a:off x="2269713" y="335759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67" name="TextBox 260">
              <a:extLst>
                <a:ext uri="{FF2B5EF4-FFF2-40B4-BE49-F238E27FC236}">
                  <a16:creationId xmlns:a16="http://schemas.microsoft.com/office/drawing/2014/main" id="{9427C7B5-1AAD-5941-814C-BEF6DCA90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2304" y="2901200"/>
              <a:ext cx="1078886" cy="1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933" b="1">
                  <a:solidFill>
                    <a:srgbClr val="69778C"/>
                  </a:solidFill>
                  <a:latin typeface="Arial" charset="0"/>
                </a:rPr>
                <a:t>Host-1 – Server-ICX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49DEF1B4-A3B8-A34F-9305-63483F951CE5}"/>
                </a:ext>
              </a:extLst>
            </p:cNvPr>
            <p:cNvSpPr/>
            <p:nvPr/>
          </p:nvSpPr>
          <p:spPr>
            <a:xfrm>
              <a:off x="6781357" y="3116854"/>
              <a:ext cx="2052436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5D9E1D30-0780-EF4A-AED7-EFF9B49727D4}"/>
                </a:ext>
              </a:extLst>
            </p:cNvPr>
            <p:cNvSpPr/>
            <p:nvPr/>
          </p:nvSpPr>
          <p:spPr>
            <a:xfrm rot="5400000">
              <a:off x="6949665" y="3607225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CD0BB48-FB80-A845-93FC-2C328BB99CF1}"/>
                </a:ext>
              </a:extLst>
            </p:cNvPr>
            <p:cNvSpPr/>
            <p:nvPr/>
          </p:nvSpPr>
          <p:spPr>
            <a:xfrm rot="5400000">
              <a:off x="7255729" y="369722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F3B1F670-A449-5745-B27A-F293D8049614}"/>
                </a:ext>
              </a:extLst>
            </p:cNvPr>
            <p:cNvSpPr/>
            <p:nvPr/>
          </p:nvSpPr>
          <p:spPr>
            <a:xfrm rot="5400000">
              <a:off x="6948612" y="3261646"/>
              <a:ext cx="152401" cy="362106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C2385701-FF39-094D-B628-26C43A32A8BB}"/>
                </a:ext>
              </a:extLst>
            </p:cNvPr>
            <p:cNvSpPr/>
            <p:nvPr/>
          </p:nvSpPr>
          <p:spPr>
            <a:xfrm rot="5400000">
              <a:off x="7259203" y="33526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pic>
          <p:nvPicPr>
            <p:cNvPr id="373" name="Picture 267">
              <a:extLst>
                <a:ext uri="{FF2B5EF4-FFF2-40B4-BE49-F238E27FC236}">
                  <a16:creationId xmlns:a16="http://schemas.microsoft.com/office/drawing/2014/main" id="{3383FE01-1866-F74B-A774-1BC3F669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712" y="3355958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4" name="TextBox 268">
              <a:extLst>
                <a:ext uri="{FF2B5EF4-FFF2-40B4-BE49-F238E27FC236}">
                  <a16:creationId xmlns:a16="http://schemas.microsoft.com/office/drawing/2014/main" id="{53115229-F3C2-8D4C-AFE0-DF82CFCC3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1351" y="2928385"/>
              <a:ext cx="1143330" cy="1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933" b="1">
                  <a:solidFill>
                    <a:srgbClr val="69778C"/>
                  </a:solidFill>
                  <a:latin typeface="Arial" charset="0"/>
                </a:rPr>
                <a:t>Host-2 – Server-ICX</a:t>
              </a: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483CB703-1923-7645-95D0-2997A997C660}"/>
                </a:ext>
              </a:extLst>
            </p:cNvPr>
            <p:cNvSpPr/>
            <p:nvPr/>
          </p:nvSpPr>
          <p:spPr>
            <a:xfrm rot="5400000">
              <a:off x="7498451" y="4219700"/>
              <a:ext cx="273501" cy="342679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1-2</a:t>
              </a: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E71880ED-2F87-1140-941C-880EF6BC6A29}"/>
                </a:ext>
              </a:extLst>
            </p:cNvPr>
            <p:cNvSpPr/>
            <p:nvPr/>
          </p:nvSpPr>
          <p:spPr>
            <a:xfrm>
              <a:off x="743058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9D061FB6-81EC-584C-B8EC-54BED590FC4D}"/>
                </a:ext>
              </a:extLst>
            </p:cNvPr>
            <p:cNvSpPr/>
            <p:nvPr/>
          </p:nvSpPr>
          <p:spPr>
            <a:xfrm rot="5400000">
              <a:off x="7550203" y="4666064"/>
              <a:ext cx="137348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42B6BD45-69E1-DC4D-A860-E894409793CB}"/>
                </a:ext>
              </a:extLst>
            </p:cNvPr>
            <p:cNvSpPr/>
            <p:nvPr/>
          </p:nvSpPr>
          <p:spPr>
            <a:xfrm>
              <a:off x="788773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1E2C4A4E-0FC2-D343-97D6-57FE4E310EB3}"/>
                </a:ext>
              </a:extLst>
            </p:cNvPr>
            <p:cNvSpPr/>
            <p:nvPr/>
          </p:nvSpPr>
          <p:spPr>
            <a:xfrm rot="5400000">
              <a:off x="8007403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C6E99591-3A02-1043-A390-5AF95F9CD062}"/>
                </a:ext>
              </a:extLst>
            </p:cNvPr>
            <p:cNvSpPr/>
            <p:nvPr/>
          </p:nvSpPr>
          <p:spPr>
            <a:xfrm>
              <a:off x="8344891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1497AC32-46A6-0544-8980-8F8F295AB913}"/>
                </a:ext>
              </a:extLst>
            </p:cNvPr>
            <p:cNvSpPr/>
            <p:nvPr/>
          </p:nvSpPr>
          <p:spPr>
            <a:xfrm rot="5400000">
              <a:off x="8464603" y="4665390"/>
              <a:ext cx="137347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0588763D-E27E-7D4B-AF79-A039C35C364C}"/>
                </a:ext>
              </a:extLst>
            </p:cNvPr>
            <p:cNvSpPr/>
            <p:nvPr/>
          </p:nvSpPr>
          <p:spPr>
            <a:xfrm rot="5400000">
              <a:off x="7946604" y="4219466"/>
              <a:ext cx="273501" cy="3387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3-4</a:t>
              </a: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76C09BF2-C119-D545-AF41-5059317E1717}"/>
                </a:ext>
              </a:extLst>
            </p:cNvPr>
            <p:cNvSpPr/>
            <p:nvPr/>
          </p:nvSpPr>
          <p:spPr>
            <a:xfrm rot="5400000">
              <a:off x="8395490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5-6</a:t>
              </a:r>
            </a:p>
          </p:txBody>
        </p:sp>
        <p:sp>
          <p:nvSpPr>
            <p:cNvPr id="384" name="Right Bracket 383">
              <a:extLst>
                <a:ext uri="{FF2B5EF4-FFF2-40B4-BE49-F238E27FC236}">
                  <a16:creationId xmlns:a16="http://schemas.microsoft.com/office/drawing/2014/main" id="{2999D027-7082-2947-A94D-6D8B76E06CCA}"/>
                </a:ext>
              </a:extLst>
            </p:cNvPr>
            <p:cNvSpPr/>
            <p:nvPr/>
          </p:nvSpPr>
          <p:spPr>
            <a:xfrm rot="16200000">
              <a:off x="800125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DB02692-5924-484F-B629-D9A527425749}"/>
                </a:ext>
              </a:extLst>
            </p:cNvPr>
            <p:cNvSpPr/>
            <p:nvPr/>
          </p:nvSpPr>
          <p:spPr>
            <a:xfrm rot="5400000">
              <a:off x="7555946" y="3663896"/>
              <a:ext cx="152401" cy="336569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DEEF6FF-B68F-B742-A827-302CAC0917FE}"/>
                </a:ext>
              </a:extLst>
            </p:cNvPr>
            <p:cNvSpPr/>
            <p:nvPr/>
          </p:nvSpPr>
          <p:spPr>
            <a:xfrm rot="5400000">
              <a:off x="8007154" y="3662829"/>
              <a:ext cx="152401" cy="338702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F64D11E4-E9AF-594D-AD62-113F9D3ED1F7}"/>
                </a:ext>
              </a:extLst>
            </p:cNvPr>
            <p:cNvSpPr/>
            <p:nvPr/>
          </p:nvSpPr>
          <p:spPr>
            <a:xfrm rot="5400000">
              <a:off x="8456040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C9069C61-9BFA-F14B-B47A-47C1D873B050}"/>
                </a:ext>
              </a:extLst>
            </p:cNvPr>
            <p:cNvSpPr/>
            <p:nvPr/>
          </p:nvSpPr>
          <p:spPr>
            <a:xfrm rot="5400000">
              <a:off x="7544312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0922B05A-7777-CC44-85B4-31C7B16240A7}"/>
                </a:ext>
              </a:extLst>
            </p:cNvPr>
            <p:cNvSpPr/>
            <p:nvPr/>
          </p:nvSpPr>
          <p:spPr>
            <a:xfrm rot="5400000">
              <a:off x="7994454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F2F1964A-7A37-0F4E-9AB7-AAEC87E6E180}"/>
                </a:ext>
              </a:extLst>
            </p:cNvPr>
            <p:cNvSpPr/>
            <p:nvPr/>
          </p:nvSpPr>
          <p:spPr>
            <a:xfrm rot="5400000">
              <a:off x="8456040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50AF5F3F-7316-C744-9A32-56A6DF537CDE}"/>
                </a:ext>
              </a:extLst>
            </p:cNvPr>
            <p:cNvSpPr/>
            <p:nvPr/>
          </p:nvSpPr>
          <p:spPr>
            <a:xfrm>
              <a:off x="838344" y="4235593"/>
              <a:ext cx="7995449" cy="715676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92" name="Group 2">
              <a:extLst>
                <a:ext uri="{FF2B5EF4-FFF2-40B4-BE49-F238E27FC236}">
                  <a16:creationId xmlns:a16="http://schemas.microsoft.com/office/drawing/2014/main" id="{EC7D3539-3703-564E-89A4-5376C530B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3906" y="3413589"/>
              <a:ext cx="7406194" cy="810897"/>
              <a:chOff x="1093906" y="3413589"/>
              <a:chExt cx="7406194" cy="810897"/>
            </a:xfrm>
          </p:grpSpPr>
          <p:grpSp>
            <p:nvGrpSpPr>
              <p:cNvPr id="397" name="Group 207">
                <a:extLst>
                  <a:ext uri="{FF2B5EF4-FFF2-40B4-BE49-F238E27FC236}">
                    <a16:creationId xmlns:a16="http://schemas.microsoft.com/office/drawing/2014/main" id="{CB8332AF-2ACD-F049-973F-3B43617F61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3906" y="3984869"/>
                <a:ext cx="76193" cy="239617"/>
                <a:chOff x="1042707" y="4019840"/>
                <a:chExt cx="76193" cy="239617"/>
              </a:xfrm>
            </p:grpSpPr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DBCC9A53-5FF0-054A-9658-1F05C14B88D3}"/>
                    </a:ext>
                  </a:extLst>
                </p:cNvPr>
                <p:cNvCxnSpPr/>
                <p:nvPr/>
              </p:nvCxnSpPr>
              <p:spPr>
                <a:xfrm flipV="1">
                  <a:off x="1042707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F27FA2FA-D3A8-B242-88F5-0BA606673D61}"/>
                    </a:ext>
                  </a:extLst>
                </p:cNvPr>
                <p:cNvCxnSpPr/>
                <p:nvPr/>
              </p:nvCxnSpPr>
              <p:spPr>
                <a:xfrm flipV="1">
                  <a:off x="1118900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8" name="Group 212">
                <a:extLst>
                  <a:ext uri="{FF2B5EF4-FFF2-40B4-BE49-F238E27FC236}">
                    <a16:creationId xmlns:a16="http://schemas.microsoft.com/office/drawing/2014/main" id="{8157FD37-A196-E240-A098-56610C9AF1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6299" y="3984869"/>
                <a:ext cx="76192" cy="239617"/>
                <a:chOff x="1425958" y="4019840"/>
                <a:chExt cx="76192" cy="239617"/>
              </a:xfrm>
            </p:grpSpPr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DA9C10E8-7ABE-A14C-B9AA-D4F672264A72}"/>
                    </a:ext>
                  </a:extLst>
                </p:cNvPr>
                <p:cNvCxnSpPr/>
                <p:nvPr/>
              </p:nvCxnSpPr>
              <p:spPr>
                <a:xfrm flipV="1">
                  <a:off x="1425958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77639523-CFD3-3E4E-9393-7C2CDBB7C3BF}"/>
                    </a:ext>
                  </a:extLst>
                </p:cNvPr>
                <p:cNvCxnSpPr/>
                <p:nvPr/>
              </p:nvCxnSpPr>
              <p:spPr>
                <a:xfrm flipV="1">
                  <a:off x="1502150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" name="Group 301">
                <a:extLst>
                  <a:ext uri="{FF2B5EF4-FFF2-40B4-BE49-F238E27FC236}">
                    <a16:creationId xmlns:a16="http://schemas.microsoft.com/office/drawing/2014/main" id="{8C08A0C6-6C22-1443-99ED-42D765B6C0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2966" y="3984869"/>
                <a:ext cx="76193" cy="239617"/>
                <a:chOff x="1042813" y="4019840"/>
                <a:chExt cx="76193" cy="239617"/>
              </a:xfrm>
            </p:grpSpPr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6468A257-877F-2D45-BEB3-16A1FC64164A}"/>
                    </a:ext>
                  </a:extLst>
                </p:cNvPr>
                <p:cNvCxnSpPr/>
                <p:nvPr/>
              </p:nvCxnSpPr>
              <p:spPr>
                <a:xfrm flipV="1">
                  <a:off x="1042813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093DDA03-ED26-5F46-945D-A0B8A61C87FC}"/>
                    </a:ext>
                  </a:extLst>
                </p:cNvPr>
                <p:cNvCxnSpPr/>
                <p:nvPr/>
              </p:nvCxnSpPr>
              <p:spPr>
                <a:xfrm flipV="1">
                  <a:off x="1119006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0" name="Group 306">
                <a:extLst>
                  <a:ext uri="{FF2B5EF4-FFF2-40B4-BE49-F238E27FC236}">
                    <a16:creationId xmlns:a16="http://schemas.microsoft.com/office/drawing/2014/main" id="{43465813-C1D3-EF47-BE26-18C63CF2DD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32184" y="3984869"/>
                <a:ext cx="76193" cy="239617"/>
                <a:chOff x="1422889" y="4019840"/>
                <a:chExt cx="76193" cy="239617"/>
              </a:xfrm>
            </p:grpSpPr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85CA1EA5-C521-8C4F-82D5-50EEC7B6B6EE}"/>
                    </a:ext>
                  </a:extLst>
                </p:cNvPr>
                <p:cNvCxnSpPr/>
                <p:nvPr/>
              </p:nvCxnSpPr>
              <p:spPr>
                <a:xfrm flipV="1">
                  <a:off x="1422889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3E94257F-3468-D946-9E6B-20A92461D380}"/>
                    </a:ext>
                  </a:extLst>
                </p:cNvPr>
                <p:cNvCxnSpPr/>
                <p:nvPr/>
              </p:nvCxnSpPr>
              <p:spPr>
                <a:xfrm flipV="1">
                  <a:off x="1499082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95962978-BC53-5147-8C7B-67D541F0DF2A}"/>
                  </a:ext>
                </a:extLst>
              </p:cNvPr>
              <p:cNvCxnSpPr/>
              <p:nvPr/>
            </p:nvCxnSpPr>
            <p:spPr>
              <a:xfrm flipV="1">
                <a:off x="8500100" y="3984869"/>
                <a:ext cx="0" cy="239617"/>
              </a:xfrm>
              <a:prstGeom prst="line">
                <a:avLst/>
              </a:prstGeom>
              <a:ln w="28575" cmpd="sng">
                <a:solidFill>
                  <a:srgbClr val="BFCCE0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2" name="Group 319">
                <a:extLst>
                  <a:ext uri="{FF2B5EF4-FFF2-40B4-BE49-F238E27FC236}">
                    <a16:creationId xmlns:a16="http://schemas.microsoft.com/office/drawing/2014/main" id="{98EC6867-AF5E-E549-8295-3A1CA1CA85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5221" y="3413589"/>
                <a:ext cx="3930262" cy="407833"/>
                <a:chOff x="4114741" y="3077955"/>
                <a:chExt cx="684196" cy="407833"/>
              </a:xfrm>
            </p:grpSpPr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76F4CC08-1385-534F-AEC3-2A9BC2828525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735857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4F51C791-C0DF-BB4C-8DBE-79BA7236AFFF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805875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18867620-568F-D547-8C10-4A3D28D0AE6F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906636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A6C30B98-B43B-2C4F-907A-7BE4914C8DC2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2979455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B149373A-6A3E-0F44-B79C-4DD8096EAE44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3067521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1B559633-CA81-BF42-892D-646A4EA2AB91}"/>
                    </a:ext>
                  </a:extLst>
                </p:cNvPr>
                <p:cNvCxnSpPr/>
                <p:nvPr/>
              </p:nvCxnSpPr>
              <p:spPr>
                <a:xfrm rot="16200000" flipH="1" flipV="1">
                  <a:off x="4456839" y="3143690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3" name="Group 326">
              <a:extLst>
                <a:ext uri="{FF2B5EF4-FFF2-40B4-BE49-F238E27FC236}">
                  <a16:creationId xmlns:a16="http://schemas.microsoft.com/office/drawing/2014/main" id="{40047C84-F70E-0C40-A97F-BD8E9E2CF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0" y="2928017"/>
              <a:ext cx="1969461" cy="1132762"/>
              <a:chOff x="3601739" y="3261352"/>
              <a:chExt cx="1969461" cy="1132762"/>
            </a:xfrm>
          </p:grpSpPr>
          <p:pic>
            <p:nvPicPr>
              <p:cNvPr id="395" name="Picture 327">
                <a:extLst>
                  <a:ext uri="{FF2B5EF4-FFF2-40B4-BE49-F238E27FC236}">
                    <a16:creationId xmlns:a16="http://schemas.microsoft.com/office/drawing/2014/main" id="{D8E1C192-BE0D-AC49-B0FB-699912244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1739" y="3261352"/>
                <a:ext cx="1969461" cy="113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294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6" name="TextBox 328">
                <a:extLst>
                  <a:ext uri="{FF2B5EF4-FFF2-40B4-BE49-F238E27FC236}">
                    <a16:creationId xmlns:a16="http://schemas.microsoft.com/office/drawing/2014/main" id="{86456709-1697-7341-9612-66EDB82FC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4176" y="3750127"/>
                <a:ext cx="1184586" cy="38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50000"/>
                  </a:lnSpc>
                  <a:spcBef>
                    <a:spcPts val="1000"/>
                  </a:spcBef>
                </a:pPr>
                <a:r>
                  <a:rPr lang="en-US" altLang="en-US" sz="1333" b="1">
                    <a:solidFill>
                      <a:srgbClr val="8497B0"/>
                    </a:solidFill>
                    <a:latin typeface="Arial" charset="0"/>
                  </a:rPr>
                  <a:t>IP Network</a:t>
                </a:r>
              </a:p>
              <a:p>
                <a:pPr algn="ctr" eaLnBrk="1" hangingPunct="1">
                  <a:lnSpc>
                    <a:spcPct val="50000"/>
                  </a:lnSpc>
                  <a:spcBef>
                    <a:spcPts val="1000"/>
                  </a:spcBef>
                </a:pPr>
                <a:r>
                  <a:rPr lang="en-US" altLang="en-US" sz="1333" b="1">
                    <a:solidFill>
                      <a:srgbClr val="8497B0"/>
                    </a:solidFill>
                    <a:latin typeface="Arial" charset="0"/>
                  </a:rPr>
                  <a:t>Private or Public</a:t>
                </a:r>
              </a:p>
            </p:txBody>
          </p:sp>
        </p:grp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B8E2D165-8538-E04B-A834-C1A1B5FAEB53}"/>
                </a:ext>
              </a:extLst>
            </p:cNvPr>
            <p:cNvSpPr txBox="1"/>
            <p:nvPr/>
          </p:nvSpPr>
          <p:spPr>
            <a:xfrm>
              <a:off x="3429000" y="4385277"/>
              <a:ext cx="2286001" cy="3767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000">
                  <a:solidFill>
                    <a:schemeClr val="bg1">
                      <a:lumMod val="50000"/>
                      <a:alpha val="92000"/>
                    </a:schemeClr>
                  </a:solidFill>
                  <a:latin typeface="Arial"/>
                  <a:ea typeface="Al Bayan Plain" charset="-78"/>
                  <a:cs typeface="Arial"/>
                </a:defRPr>
              </a:lvl1pPr>
            </a:lstStyle>
            <a:p>
              <a:pPr algn="ctr">
                <a:defRPr/>
              </a:pPr>
              <a:r>
                <a:rPr lang="en-US" sz="1333" dirty="0"/>
                <a:t>IPVPN Service Traffic Simulator</a:t>
              </a:r>
            </a:p>
            <a:p>
              <a:pPr algn="ctr">
                <a:defRPr/>
              </a:pPr>
              <a:r>
                <a:rPr lang="en-US" sz="1333" dirty="0"/>
                <a:t>Traffic Generator</a:t>
              </a:r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8E80E68D-C92E-CC41-A431-A4315217DD19}"/>
              </a:ext>
            </a:extLst>
          </p:cNvPr>
          <p:cNvGrpSpPr/>
          <p:nvPr/>
        </p:nvGrpSpPr>
        <p:grpSpPr>
          <a:xfrm>
            <a:off x="1274233" y="4384934"/>
            <a:ext cx="10395373" cy="2192366"/>
            <a:chOff x="1274233" y="4384934"/>
            <a:chExt cx="10395373" cy="2192366"/>
          </a:xfrm>
        </p:grpSpPr>
        <p:sp>
          <p:nvSpPr>
            <p:cNvPr id="418" name="Rounded Rectangle 417">
              <a:extLst>
                <a:ext uri="{FF2B5EF4-FFF2-40B4-BE49-F238E27FC236}">
                  <a16:creationId xmlns:a16="http://schemas.microsoft.com/office/drawing/2014/main" id="{214FD972-3A27-DD4E-B246-9C16BEB6AD95}"/>
                </a:ext>
              </a:extLst>
            </p:cNvPr>
            <p:cNvSpPr/>
            <p:nvPr/>
          </p:nvSpPr>
          <p:spPr>
            <a:xfrm>
              <a:off x="1274233" y="4540700"/>
              <a:ext cx="1731576" cy="2036600"/>
            </a:xfrm>
            <a:prstGeom prst="roundRect">
              <a:avLst>
                <a:gd name="adj" fmla="val 5837"/>
              </a:avLst>
            </a:prstGeom>
            <a:noFill/>
            <a:ln w="19050">
              <a:solidFill>
                <a:srgbClr val="7B9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ounded Rectangle 418">
              <a:extLst>
                <a:ext uri="{FF2B5EF4-FFF2-40B4-BE49-F238E27FC236}">
                  <a16:creationId xmlns:a16="http://schemas.microsoft.com/office/drawing/2014/main" id="{1C374971-5B83-294C-B3FB-621BD4C1138B}"/>
                </a:ext>
              </a:extLst>
            </p:cNvPr>
            <p:cNvSpPr/>
            <p:nvPr/>
          </p:nvSpPr>
          <p:spPr>
            <a:xfrm>
              <a:off x="1741483" y="4384934"/>
              <a:ext cx="797077" cy="301979"/>
            </a:xfrm>
            <a:prstGeom prst="roundRect">
              <a:avLst>
                <a:gd name="adj" fmla="val 19691"/>
              </a:avLst>
            </a:prstGeom>
            <a:solidFill>
              <a:srgbClr val="7B94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0" name="Rounded Rectangle 419">
              <a:extLst>
                <a:ext uri="{FF2B5EF4-FFF2-40B4-BE49-F238E27FC236}">
                  <a16:creationId xmlns:a16="http://schemas.microsoft.com/office/drawing/2014/main" id="{D1353AC9-3C78-4A43-8F3B-EE72B93F0B43}"/>
                </a:ext>
              </a:extLst>
            </p:cNvPr>
            <p:cNvSpPr/>
            <p:nvPr/>
          </p:nvSpPr>
          <p:spPr>
            <a:xfrm>
              <a:off x="9950648" y="4540700"/>
              <a:ext cx="1718958" cy="2025638"/>
            </a:xfrm>
            <a:prstGeom prst="roundRect">
              <a:avLst>
                <a:gd name="adj" fmla="val 5837"/>
              </a:avLst>
            </a:prstGeom>
            <a:noFill/>
            <a:ln w="19050">
              <a:solidFill>
                <a:srgbClr val="7B9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ounded Rectangle 420">
              <a:extLst>
                <a:ext uri="{FF2B5EF4-FFF2-40B4-BE49-F238E27FC236}">
                  <a16:creationId xmlns:a16="http://schemas.microsoft.com/office/drawing/2014/main" id="{E66F1262-AE48-E046-B319-E99B83CBCE76}"/>
                </a:ext>
              </a:extLst>
            </p:cNvPr>
            <p:cNvSpPr/>
            <p:nvPr/>
          </p:nvSpPr>
          <p:spPr>
            <a:xfrm>
              <a:off x="10411589" y="4387490"/>
              <a:ext cx="797077" cy="301979"/>
            </a:xfrm>
            <a:prstGeom prst="roundRect">
              <a:avLst>
                <a:gd name="adj" fmla="val 19691"/>
              </a:avLst>
            </a:prstGeom>
            <a:solidFill>
              <a:srgbClr val="7B94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B946CAE-80C2-074D-ADBC-81A156C7C621}"/>
              </a:ext>
            </a:extLst>
          </p:cNvPr>
          <p:cNvSpPr/>
          <p:nvPr/>
        </p:nvSpPr>
        <p:spPr>
          <a:xfrm>
            <a:off x="127959" y="54259"/>
            <a:ext cx="380042" cy="38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0FDA66-77F8-DF41-853D-4A760291A2E9}"/>
              </a:ext>
            </a:extLst>
          </p:cNvPr>
          <p:cNvSpPr/>
          <p:nvPr/>
        </p:nvSpPr>
        <p:spPr>
          <a:xfrm>
            <a:off x="508001" y="679811"/>
            <a:ext cx="11574668" cy="604272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15"/>
          <a:srcRect l="34732" t="34730" r="36908" b="32180"/>
          <a:stretch/>
        </p:blipFill>
        <p:spPr>
          <a:xfrm>
            <a:off x="54389" y="6021358"/>
            <a:ext cx="715634" cy="471447"/>
          </a:xfrm>
          <a:prstGeom prst="rect">
            <a:avLst/>
          </a:prstGeom>
        </p:spPr>
      </p:pic>
      <p:pic>
        <p:nvPicPr>
          <p:cNvPr id="5" name="ICX-IPv4-1TBpps">
            <a:hlinkClick r:id="" action="ppaction://media"/>
            <a:extLst>
              <a:ext uri="{FF2B5EF4-FFF2-40B4-BE49-F238E27FC236}">
                <a16:creationId xmlns:a16="http://schemas.microsoft.com/office/drawing/2014/main" id="{D40423B5-3D47-4D88-9139-9352A46409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" end="73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18165" y="734836"/>
            <a:ext cx="8623335" cy="485062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2A95E8-5BA0-7A42-BED5-ADACA5EDF30B}"/>
              </a:ext>
            </a:extLst>
          </p:cNvPr>
          <p:cNvSpPr/>
          <p:nvPr/>
        </p:nvSpPr>
        <p:spPr>
          <a:xfrm>
            <a:off x="2318462" y="3091598"/>
            <a:ext cx="8211367" cy="775639"/>
          </a:xfrm>
          <a:prstGeom prst="roundRect">
            <a:avLst>
              <a:gd name="adj" fmla="val 8396"/>
            </a:avLst>
          </a:prstGeom>
          <a:noFill/>
          <a:ln w="19050">
            <a:solidFill>
              <a:srgbClr val="7B9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20E6252E-5843-4C42-A3AB-47C1B5831291}"/>
              </a:ext>
            </a:extLst>
          </p:cNvPr>
          <p:cNvSpPr/>
          <p:nvPr/>
        </p:nvSpPr>
        <p:spPr>
          <a:xfrm>
            <a:off x="2318461" y="3892002"/>
            <a:ext cx="8211367" cy="771285"/>
          </a:xfrm>
          <a:prstGeom prst="roundRect">
            <a:avLst>
              <a:gd name="adj" fmla="val 8396"/>
            </a:avLst>
          </a:prstGeom>
          <a:noFill/>
          <a:ln w="19050">
            <a:solidFill>
              <a:srgbClr val="7B9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4165" y="5218450"/>
            <a:ext cx="396000" cy="828000"/>
          </a:xfrm>
          <a:prstGeom prst="roundRect">
            <a:avLst/>
          </a:prstGeom>
          <a:solidFill>
            <a:srgbClr val="7B94C1"/>
          </a:solidFill>
          <a:ln w="28575"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1686669" y="5205510"/>
            <a:ext cx="396000" cy="828000"/>
          </a:xfrm>
          <a:prstGeom prst="roundRect">
            <a:avLst/>
          </a:prstGeom>
          <a:solidFill>
            <a:srgbClr val="7B94C1"/>
          </a:solidFill>
          <a:ln w="28575"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  <a:p>
            <a:pPr>
              <a:spcAft>
                <a:spcPts val="50"/>
              </a:spcAft>
            </a:pPr>
            <a:r>
              <a:rPr lang="en-US" sz="800" dirty="0">
                <a:solidFill>
                  <a:schemeClr val="bg1"/>
                </a:solidFill>
              </a:rPr>
              <a:t>100GE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1FBE1D-086C-1C48-BE45-CFC14A28414C}"/>
              </a:ext>
            </a:extLst>
          </p:cNvPr>
          <p:cNvGrpSpPr/>
          <p:nvPr/>
        </p:nvGrpSpPr>
        <p:grpSpPr>
          <a:xfrm>
            <a:off x="4194724" y="5845084"/>
            <a:ext cx="4004983" cy="721483"/>
            <a:chOff x="4194724" y="5801016"/>
            <a:chExt cx="4004983" cy="721483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FE420C1-7EA4-4843-A498-DAB182FC1F55}"/>
                </a:ext>
              </a:extLst>
            </p:cNvPr>
            <p:cNvSpPr/>
            <p:nvPr/>
          </p:nvSpPr>
          <p:spPr>
            <a:xfrm>
              <a:off x="4194724" y="5801016"/>
              <a:ext cx="4004983" cy="7214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ED7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3E0A164-3A5D-6B43-92E5-F32754A931AA}"/>
                </a:ext>
              </a:extLst>
            </p:cNvPr>
            <p:cNvSpPr txBox="1"/>
            <p:nvPr/>
          </p:nvSpPr>
          <p:spPr>
            <a:xfrm>
              <a:off x="4223673" y="5823204"/>
              <a:ext cx="3976034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8537C"/>
                  </a:solidFill>
                  <a:latin typeface="Arial" charset="0"/>
                  <a:ea typeface="Arial" charset="0"/>
                  <a:cs typeface="Arial" charset="0"/>
                </a:rPr>
                <a:t>1 Billion Packets/s </a:t>
              </a:r>
              <a:r>
                <a:rPr lang="en-US" sz="1600" b="1" dirty="0">
                  <a:solidFill>
                    <a:srgbClr val="ED7844"/>
                  </a:solidFill>
                  <a:latin typeface="Arial" charset="0"/>
                  <a:ea typeface="Arial" charset="0"/>
                  <a:cs typeface="Arial" charset="0"/>
                </a:rPr>
                <a:t>IPv4 Routing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1FEC647-66AC-4346-AA87-1FF3D4038560}"/>
                </a:ext>
              </a:extLst>
            </p:cNvPr>
            <p:cNvSpPr txBox="1"/>
            <p:nvPr/>
          </p:nvSpPr>
          <p:spPr>
            <a:xfrm>
              <a:off x="4195375" y="6168037"/>
              <a:ext cx="399259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8537C"/>
                  </a:solidFill>
                  <a:latin typeface="Arial" charset="0"/>
                  <a:ea typeface="Arial" charset="0"/>
                  <a:cs typeface="Arial" charset="0"/>
                </a:rPr>
                <a:t>64B frame size </a:t>
              </a:r>
              <a:r>
                <a:rPr lang="en-US" sz="1600" b="1" dirty="0">
                  <a:solidFill>
                    <a:srgbClr val="ED7844"/>
                  </a:solidFill>
                  <a:latin typeface="Arial" charset="0"/>
                  <a:ea typeface="Arial" charset="0"/>
                  <a:cs typeface="Arial" charset="0"/>
                </a:rPr>
                <a:t>128 000 /32 Prefixes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1F6F105-815F-F440-AF43-344BF7B9D5DA}"/>
                </a:ext>
              </a:extLst>
            </p:cNvPr>
            <p:cNvCxnSpPr/>
            <p:nvPr/>
          </p:nvCxnSpPr>
          <p:spPr>
            <a:xfrm>
              <a:off x="4462831" y="6171409"/>
              <a:ext cx="3456000" cy="0"/>
            </a:xfrm>
            <a:prstGeom prst="line">
              <a:avLst/>
            </a:prstGeom>
            <a:ln w="28575">
              <a:solidFill>
                <a:srgbClr val="18537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4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26 3.7037E-6 L 0.08646 -0.3127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1564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59259E-6 C -0.05729 -0.09398 -0.02383 -0.15093 -0.09245 -0.1932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96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08646 -0.31273 L -0.11237 -0.3928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-412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09427 -0.19236 L 0.05273 -0.324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671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150" grpId="0" animBg="1"/>
      <p:bldP spid="150" grpId="1" animBg="1"/>
      <p:bldP spid="4" grpId="0" animBg="1"/>
      <p:bldP spid="4" grpId="1" animBg="1"/>
      <p:bldP spid="167" grpId="0" animBg="1"/>
      <p:bldP spid="16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04AB400-FAA3-7049-983B-C406B12CE585}"/>
              </a:ext>
            </a:extLst>
          </p:cNvPr>
          <p:cNvGrpSpPr/>
          <p:nvPr/>
        </p:nvGrpSpPr>
        <p:grpSpPr>
          <a:xfrm>
            <a:off x="699341" y="914400"/>
            <a:ext cx="3092360" cy="2294965"/>
            <a:chOff x="699341" y="914400"/>
            <a:chExt cx="3092360" cy="2294965"/>
          </a:xfrm>
        </p:grpSpPr>
        <p:sp>
          <p:nvSpPr>
            <p:cNvPr id="157" name="Rectangle 156"/>
            <p:cNvSpPr/>
            <p:nvPr/>
          </p:nvSpPr>
          <p:spPr>
            <a:xfrm>
              <a:off x="699341" y="914400"/>
              <a:ext cx="3092360" cy="229496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B48CD77-0892-AA48-9C91-093BEB10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601" y="1048600"/>
              <a:ext cx="2877058" cy="183248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9BBCE-746F-2249-BAF5-D248AAECCF08}"/>
              </a:ext>
            </a:extLst>
          </p:cNvPr>
          <p:cNvGrpSpPr/>
          <p:nvPr/>
        </p:nvGrpSpPr>
        <p:grpSpPr>
          <a:xfrm>
            <a:off x="8713793" y="914400"/>
            <a:ext cx="3092360" cy="2223247"/>
            <a:chOff x="8188277" y="914400"/>
            <a:chExt cx="3092360" cy="2223247"/>
          </a:xfrm>
        </p:grpSpPr>
        <p:sp>
          <p:nvSpPr>
            <p:cNvPr id="172" name="Rectangle 171"/>
            <p:cNvSpPr/>
            <p:nvPr/>
          </p:nvSpPr>
          <p:spPr>
            <a:xfrm>
              <a:off x="8188277" y="914400"/>
              <a:ext cx="3092360" cy="222324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8D1CB88-E2CA-9640-9D73-A510079D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9249" y="1075323"/>
              <a:ext cx="2877058" cy="1832483"/>
            </a:xfrm>
            <a:prstGeom prst="rect">
              <a:avLst/>
            </a:prstGeom>
          </p:spPr>
        </p:pic>
      </p:grpSp>
      <p:sp>
        <p:nvSpPr>
          <p:cNvPr id="29" name="Title 1"/>
          <p:cNvSpPr txBox="1">
            <a:spLocks/>
          </p:cNvSpPr>
          <p:nvPr/>
        </p:nvSpPr>
        <p:spPr bwMode="auto">
          <a:xfrm>
            <a:off x="541691" y="15770"/>
            <a:ext cx="11340259" cy="917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FD.io VPP – The “Magic” Behind the Equation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2F1A92-4A35-2B42-861E-06468DF0B635}"/>
              </a:ext>
            </a:extLst>
          </p:cNvPr>
          <p:cNvGrpSpPr/>
          <p:nvPr/>
        </p:nvGrpSpPr>
        <p:grpSpPr>
          <a:xfrm>
            <a:off x="423334" y="2874133"/>
            <a:ext cx="11355917" cy="2734521"/>
            <a:chOff x="423334" y="3867362"/>
            <a:chExt cx="11355917" cy="2734521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F27F8E09-7538-684E-BFFD-6D629CAE9EDE}"/>
                </a:ext>
              </a:extLst>
            </p:cNvPr>
            <p:cNvSpPr/>
            <p:nvPr/>
          </p:nvSpPr>
          <p:spPr bwMode="auto">
            <a:xfrm rot="5400000">
              <a:off x="3415537" y="4587241"/>
              <a:ext cx="203283" cy="480047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7152BE4-15FF-E747-9B30-198B44A5D0A9}"/>
                </a:ext>
              </a:extLst>
            </p:cNvPr>
            <p:cNvSpPr/>
            <p:nvPr/>
          </p:nvSpPr>
          <p:spPr bwMode="auto">
            <a:xfrm rot="5400000">
              <a:off x="3029426" y="4707253"/>
              <a:ext cx="203283" cy="240024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grpSp>
          <p:nvGrpSpPr>
            <p:cNvPr id="256" name="Group 3">
              <a:extLst>
                <a:ext uri="{FF2B5EF4-FFF2-40B4-BE49-F238E27FC236}">
                  <a16:creationId xmlns:a16="http://schemas.microsoft.com/office/drawing/2014/main" id="{86E369F5-F5A3-4549-8E07-AC901B6187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34" y="3867362"/>
              <a:ext cx="11355917" cy="2734521"/>
              <a:chOff x="317695" y="2901200"/>
              <a:chExt cx="8516098" cy="2050069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04DDB25A-54A1-384D-A72D-3E9853E7954C}"/>
                  </a:ext>
                </a:extLst>
              </p:cNvPr>
              <p:cNvSpPr/>
              <p:nvPr/>
            </p:nvSpPr>
            <p:spPr>
              <a:xfrm>
                <a:off x="381189" y="4629135"/>
                <a:ext cx="685732" cy="322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12C51FAA-7678-EA48-9E17-384830F988BD}"/>
                  </a:ext>
                </a:extLst>
              </p:cNvPr>
              <p:cNvSpPr txBox="1"/>
              <p:nvPr/>
            </p:nvSpPr>
            <p:spPr>
              <a:xfrm rot="16200000">
                <a:off x="-388417" y="3826140"/>
                <a:ext cx="1690010" cy="277786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en-US"/>
                </a:defPPr>
                <a:lvl1pPr marR="0" lvl="0" indent="0" algn="ctr" defTabSz="685800" fontAlgn="auto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/>
                    <a:ea typeface=""/>
                    <a:cs typeface="Arial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>
                  <a:defRPr/>
                </a:pPr>
                <a:r>
                  <a:rPr lang="en-US" sz="1333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PHYSICAL VIEW</a:t>
                </a:r>
              </a:p>
            </p:txBody>
          </p: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DEA3BDA2-A709-4C4B-8B3C-F0771A3EC604}"/>
                  </a:ext>
                </a:extLst>
              </p:cNvPr>
              <p:cNvCxnSpPr/>
              <p:nvPr/>
            </p:nvCxnSpPr>
            <p:spPr>
              <a:xfrm flipV="1">
                <a:off x="614529" y="2978797"/>
                <a:ext cx="0" cy="1972472"/>
              </a:xfrm>
              <a:prstGeom prst="line">
                <a:avLst/>
              </a:prstGeom>
              <a:ln w="3175" cmpd="sng">
                <a:solidFill>
                  <a:srgbClr val="7185A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13FB6AD2-08A3-D840-8C45-7976D5EDEF87}"/>
                  </a:ext>
                </a:extLst>
              </p:cNvPr>
              <p:cNvSpPr/>
              <p:nvPr/>
            </p:nvSpPr>
            <p:spPr>
              <a:xfrm rot="5400000">
                <a:off x="1006389" y="4222808"/>
                <a:ext cx="273501" cy="336463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prstClr val="white"/>
                    </a:solidFill>
                    <a:latin typeface="Arial"/>
                  </a:rPr>
                  <a:t>1-2</a:t>
                </a: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91BA299E-0054-EC43-9D79-7DEBC0A3EA92}"/>
                  </a:ext>
                </a:extLst>
              </p:cNvPr>
              <p:cNvSpPr/>
              <p:nvPr/>
            </p:nvSpPr>
            <p:spPr>
              <a:xfrm>
                <a:off x="941521" y="4625961"/>
                <a:ext cx="369851" cy="158686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676767"/>
                </a:solidFill>
                <a:prstDash val="dash"/>
              </a:ln>
              <a:effectLst/>
            </p:spPr>
            <p:txBody>
              <a:bodyPr lIns="0" tIns="0" rIns="0" bIns="0" anchor="ctr"/>
              <a:lstStyle/>
              <a:p>
                <a:pPr algn="ctr" defTabSz="914354">
                  <a:defRPr/>
                </a:pPr>
                <a:r>
                  <a:rPr lang="en-US" sz="800" b="1" kern="0" dirty="0">
                    <a:solidFill>
                      <a:srgbClr val="4D4D4D"/>
                    </a:solidFill>
                    <a:latin typeface="Arial"/>
                  </a:rPr>
                  <a:t>IPv4/v6</a:t>
                </a: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6BECE782-D104-B645-8B51-D70C43185F6A}"/>
                  </a:ext>
                </a:extLst>
              </p:cNvPr>
              <p:cNvSpPr/>
              <p:nvPr/>
            </p:nvSpPr>
            <p:spPr>
              <a:xfrm rot="5400000">
                <a:off x="1061249" y="4666064"/>
                <a:ext cx="137348" cy="375329"/>
              </a:xfrm>
              <a:prstGeom prst="rect">
                <a:avLst/>
              </a:prstGeom>
              <a:solidFill>
                <a:srgbClr val="8BCE1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Arial"/>
                  </a:rPr>
                  <a:t>Sites 1..N</a:t>
                </a: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A3C960B4-06E3-F049-B26C-553E7C149CA3}"/>
                  </a:ext>
                </a:extLst>
              </p:cNvPr>
              <p:cNvSpPr/>
              <p:nvPr/>
            </p:nvSpPr>
            <p:spPr>
              <a:xfrm>
                <a:off x="1398676" y="4622788"/>
                <a:ext cx="369851" cy="161860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676767"/>
                </a:solidFill>
                <a:prstDash val="dash"/>
              </a:ln>
              <a:effectLst/>
            </p:spPr>
            <p:txBody>
              <a:bodyPr lIns="0" tIns="0" rIns="0" bIns="0" anchor="ctr"/>
              <a:lstStyle/>
              <a:p>
                <a:pPr algn="ctr" defTabSz="914354">
                  <a:defRPr/>
                </a:pPr>
                <a:r>
                  <a:rPr lang="en-US" sz="800" b="1" kern="0" dirty="0">
                    <a:solidFill>
                      <a:srgbClr val="4D4D4D"/>
                    </a:solidFill>
                    <a:latin typeface="Arial"/>
                  </a:rPr>
                  <a:t>IPv4/v6</a:t>
                </a: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D0713D44-C48E-6D47-B3BC-B3A0598844A4}"/>
                  </a:ext>
                </a:extLst>
              </p:cNvPr>
              <p:cNvSpPr/>
              <p:nvPr/>
            </p:nvSpPr>
            <p:spPr>
              <a:xfrm rot="5400000">
                <a:off x="1518449" y="4665393"/>
                <a:ext cx="137348" cy="375329"/>
              </a:xfrm>
              <a:prstGeom prst="rect">
                <a:avLst/>
              </a:prstGeom>
              <a:solidFill>
                <a:srgbClr val="2ABAC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Arial"/>
                  </a:rPr>
                  <a:t>Sites 1..N</a:t>
                </a: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2AE877FC-6F28-724C-8D7E-9402173489E3}"/>
                  </a:ext>
                </a:extLst>
              </p:cNvPr>
              <p:cNvSpPr/>
              <p:nvPr/>
            </p:nvSpPr>
            <p:spPr>
              <a:xfrm>
                <a:off x="1857418" y="4622788"/>
                <a:ext cx="368264" cy="161860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676767"/>
                </a:solidFill>
                <a:prstDash val="dash"/>
              </a:ln>
              <a:effectLst/>
            </p:spPr>
            <p:txBody>
              <a:bodyPr lIns="0" tIns="0" rIns="0" bIns="0" anchor="ctr"/>
              <a:lstStyle/>
              <a:p>
                <a:pPr algn="ctr" defTabSz="914354">
                  <a:defRPr/>
                </a:pPr>
                <a:r>
                  <a:rPr lang="en-US" sz="800" b="1" kern="0" dirty="0">
                    <a:solidFill>
                      <a:srgbClr val="4D4D4D"/>
                    </a:solidFill>
                    <a:latin typeface="Arial"/>
                  </a:rPr>
                  <a:t>IPv4/v6</a:t>
                </a: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4FFBA90A-F1CD-1D45-8E06-DC8BA5E6C202}"/>
                  </a:ext>
                </a:extLst>
              </p:cNvPr>
              <p:cNvSpPr/>
              <p:nvPr/>
            </p:nvSpPr>
            <p:spPr>
              <a:xfrm rot="5400000">
                <a:off x="1975649" y="4665390"/>
                <a:ext cx="137347" cy="375329"/>
              </a:xfrm>
              <a:prstGeom prst="rect">
                <a:avLst/>
              </a:prstGeom>
              <a:solidFill>
                <a:srgbClr val="0E507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Arial"/>
                  </a:rPr>
                  <a:t>Sites 1..N</a:t>
                </a: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139EE01-9ED6-854C-A977-63D6CF140368}"/>
                  </a:ext>
                </a:extLst>
              </p:cNvPr>
              <p:cNvSpPr/>
              <p:nvPr/>
            </p:nvSpPr>
            <p:spPr>
              <a:xfrm rot="5400000">
                <a:off x="1460038" y="4217078"/>
                <a:ext cx="273501" cy="343476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prstClr val="white"/>
                    </a:solidFill>
                    <a:latin typeface="Arial"/>
                  </a:rPr>
                  <a:t>3-4</a:t>
                </a: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57094F1E-2883-4F4D-BCC1-DE48D0BE5456}"/>
                  </a:ext>
                </a:extLst>
              </p:cNvPr>
              <p:cNvSpPr/>
              <p:nvPr/>
            </p:nvSpPr>
            <p:spPr>
              <a:xfrm rot="5400000">
                <a:off x="1906536" y="4207336"/>
                <a:ext cx="273501" cy="3600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prstClr val="white"/>
                    </a:solidFill>
                    <a:latin typeface="Arial"/>
                  </a:rPr>
                  <a:t>5-6</a:t>
                </a:r>
              </a:p>
            </p:txBody>
          </p:sp>
          <p:sp>
            <p:nvSpPr>
              <p:cNvPr id="269" name="Right Bracket 268">
                <a:extLst>
                  <a:ext uri="{FF2B5EF4-FFF2-40B4-BE49-F238E27FC236}">
                    <a16:creationId xmlns:a16="http://schemas.microsoft.com/office/drawing/2014/main" id="{353396E7-24B1-534A-B707-E9DE78FBB120}"/>
                  </a:ext>
                </a:extLst>
              </p:cNvPr>
              <p:cNvSpPr/>
              <p:nvPr/>
            </p:nvSpPr>
            <p:spPr>
              <a:xfrm rot="16200000">
                <a:off x="1512196" y="3941015"/>
                <a:ext cx="161860" cy="1420673"/>
              </a:xfrm>
              <a:prstGeom prst="rightBracket">
                <a:avLst>
                  <a:gd name="adj" fmla="val 0"/>
                </a:avLst>
              </a:prstGeom>
              <a:ln w="3175" cmpd="sng">
                <a:solidFill>
                  <a:srgbClr val="7185A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424D7917-1A77-E04D-B7C0-E231FC98451E}"/>
                  </a:ext>
                </a:extLst>
              </p:cNvPr>
              <p:cNvSpPr/>
              <p:nvPr/>
            </p:nvSpPr>
            <p:spPr>
              <a:xfrm>
                <a:off x="838344" y="3116854"/>
                <a:ext cx="1985767" cy="868014"/>
              </a:xfrm>
              <a:prstGeom prst="rect">
                <a:avLst/>
              </a:prstGeom>
              <a:ln w="3175" cmpd="sng">
                <a:solidFill>
                  <a:srgbClr val="819AB8">
                    <a:alpha val="64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n-US" sz="240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271" name="Picture 219">
                <a:extLst>
                  <a:ext uri="{FF2B5EF4-FFF2-40B4-BE49-F238E27FC236}">
                    <a16:creationId xmlns:a16="http://schemas.microsoft.com/office/drawing/2014/main" id="{D5FD744C-D0D2-5441-9BA3-023C2D67A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2608" y="3305779"/>
                <a:ext cx="333854" cy="192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739DED58-0026-354A-B1B4-7ED1C1B2D76F}"/>
                  </a:ext>
                </a:extLst>
              </p:cNvPr>
              <p:cNvSpPr/>
              <p:nvPr/>
            </p:nvSpPr>
            <p:spPr>
              <a:xfrm rot="5400000">
                <a:off x="1064357" y="3666530"/>
                <a:ext cx="152401" cy="331301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A2C6DBD4-2E24-0348-AC71-AB50A8E512F2}"/>
                  </a:ext>
                </a:extLst>
              </p:cNvPr>
              <p:cNvSpPr/>
              <p:nvPr/>
            </p:nvSpPr>
            <p:spPr>
              <a:xfrm rot="5400000">
                <a:off x="1509078" y="3671951"/>
                <a:ext cx="152401" cy="32046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B8BDA3FE-275E-5447-AB50-DC65828FE9D5}"/>
                  </a:ext>
                </a:extLst>
              </p:cNvPr>
              <p:cNvSpPr/>
              <p:nvPr/>
            </p:nvSpPr>
            <p:spPr>
              <a:xfrm rot="5400000">
                <a:off x="1967086" y="3652180"/>
                <a:ext cx="152401" cy="3600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1AB8691-AA52-DA4B-9C74-B95B6A162F4C}"/>
                  </a:ext>
                </a:extLst>
              </p:cNvPr>
              <p:cNvSpPr/>
              <p:nvPr/>
            </p:nvSpPr>
            <p:spPr>
              <a:xfrm rot="5400000">
                <a:off x="1055358" y="3572303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CC7046E-D69E-5540-B787-958CBC1B1771}"/>
                  </a:ext>
                </a:extLst>
              </p:cNvPr>
              <p:cNvSpPr/>
              <p:nvPr/>
            </p:nvSpPr>
            <p:spPr>
              <a:xfrm rot="5400000">
                <a:off x="1505500" y="3573701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A3504115-FD38-3746-85EA-F1D4CA846C42}"/>
                  </a:ext>
                </a:extLst>
              </p:cNvPr>
              <p:cNvSpPr/>
              <p:nvPr/>
            </p:nvSpPr>
            <p:spPr>
              <a:xfrm rot="5400000">
                <a:off x="1967086" y="3575099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F262EA2-B37C-834A-9DE7-EBC975AE7E07}"/>
                  </a:ext>
                </a:extLst>
              </p:cNvPr>
              <p:cNvSpPr/>
              <p:nvPr/>
            </p:nvSpPr>
            <p:spPr>
              <a:xfrm rot="5400000">
                <a:off x="2559268" y="3607851"/>
                <a:ext cx="152401" cy="360000"/>
              </a:xfrm>
              <a:prstGeom prst="rect">
                <a:avLst/>
              </a:prstGeom>
              <a:solidFill>
                <a:srgbClr val="FD9E0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D1D6A7A-48B3-AF4E-85CB-A135CF85C58E}"/>
                  </a:ext>
                </a:extLst>
              </p:cNvPr>
              <p:cNvSpPr/>
              <p:nvPr/>
            </p:nvSpPr>
            <p:spPr>
              <a:xfrm rot="5400000">
                <a:off x="2269713" y="3697853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2D1BDE8D-270E-EA45-A3A8-4F1E66553854}"/>
                  </a:ext>
                </a:extLst>
              </p:cNvPr>
              <p:cNvSpPr/>
              <p:nvPr/>
            </p:nvSpPr>
            <p:spPr>
              <a:xfrm rot="5400000">
                <a:off x="2561233" y="3265625"/>
                <a:ext cx="152401" cy="363932"/>
              </a:xfrm>
              <a:prstGeom prst="rect">
                <a:avLst/>
              </a:prstGeom>
              <a:solidFill>
                <a:srgbClr val="FD9E0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2E8D8E31-967B-334C-BECE-73B8A1BD1F21}"/>
                  </a:ext>
                </a:extLst>
              </p:cNvPr>
              <p:cNvSpPr/>
              <p:nvPr/>
            </p:nvSpPr>
            <p:spPr>
              <a:xfrm rot="5400000">
                <a:off x="2269713" y="3357595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282" name="TextBox 260">
                <a:extLst>
                  <a:ext uri="{FF2B5EF4-FFF2-40B4-BE49-F238E27FC236}">
                    <a16:creationId xmlns:a16="http://schemas.microsoft.com/office/drawing/2014/main" id="{D6FFF610-465E-3648-8B5F-C809816660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2304" y="2901200"/>
                <a:ext cx="1078886" cy="17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267"/>
                  </a:spcAft>
                </a:pPr>
                <a:r>
                  <a:rPr lang="en-US" altLang="en-US" sz="933" b="1" dirty="0">
                    <a:solidFill>
                      <a:srgbClr val="69778C"/>
                    </a:solidFill>
                    <a:latin typeface="Arial" charset="0"/>
                  </a:rPr>
                  <a:t>Host-1 – Server-ICX</a:t>
                </a: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F31743F-B76A-A244-A523-920A869E8BF6}"/>
                  </a:ext>
                </a:extLst>
              </p:cNvPr>
              <p:cNvSpPr/>
              <p:nvPr/>
            </p:nvSpPr>
            <p:spPr>
              <a:xfrm>
                <a:off x="6781357" y="3116854"/>
                <a:ext cx="2052436" cy="868014"/>
              </a:xfrm>
              <a:prstGeom prst="rect">
                <a:avLst/>
              </a:prstGeom>
              <a:ln w="3175" cmpd="sng">
                <a:solidFill>
                  <a:srgbClr val="819AB8">
                    <a:alpha val="64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n-US" sz="240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3567EED-FBD2-2C46-8B65-51DD767D952C}"/>
                  </a:ext>
                </a:extLst>
              </p:cNvPr>
              <p:cNvSpPr/>
              <p:nvPr/>
            </p:nvSpPr>
            <p:spPr>
              <a:xfrm rot="5400000">
                <a:off x="6949665" y="3607225"/>
                <a:ext cx="152401" cy="360000"/>
              </a:xfrm>
              <a:prstGeom prst="rect">
                <a:avLst/>
              </a:prstGeom>
              <a:solidFill>
                <a:srgbClr val="FD9E0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9EAD3C9B-6BA5-9647-8F48-C5D3B0FB58FF}"/>
                  </a:ext>
                </a:extLst>
              </p:cNvPr>
              <p:cNvSpPr/>
              <p:nvPr/>
            </p:nvSpPr>
            <p:spPr>
              <a:xfrm rot="5400000">
                <a:off x="7255729" y="3697225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x2</a:t>
                </a: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2266BD9A-99B3-FE49-B20E-8719A53C1059}"/>
                  </a:ext>
                </a:extLst>
              </p:cNvPr>
              <p:cNvSpPr/>
              <p:nvPr/>
            </p:nvSpPr>
            <p:spPr>
              <a:xfrm rot="5400000">
                <a:off x="6948612" y="3261646"/>
                <a:ext cx="152401" cy="362106"/>
              </a:xfrm>
              <a:prstGeom prst="rect">
                <a:avLst/>
              </a:prstGeom>
              <a:solidFill>
                <a:srgbClr val="FD9E0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AE24B28-0448-A742-B1D5-F002F4FB470F}"/>
                  </a:ext>
                </a:extLst>
              </p:cNvPr>
              <p:cNvSpPr/>
              <p:nvPr/>
            </p:nvSpPr>
            <p:spPr>
              <a:xfrm rot="5400000">
                <a:off x="7259203" y="3352699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x2</a:t>
                </a:r>
              </a:p>
            </p:txBody>
          </p:sp>
          <p:pic>
            <p:nvPicPr>
              <p:cNvPr id="288" name="Picture 267">
                <a:extLst>
                  <a:ext uri="{FF2B5EF4-FFF2-40B4-BE49-F238E27FC236}">
                    <a16:creationId xmlns:a16="http://schemas.microsoft.com/office/drawing/2014/main" id="{DC897BB8-2903-0443-B754-8149C0BD2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712" y="3355958"/>
                <a:ext cx="333854" cy="192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9" name="TextBox 268">
                <a:extLst>
                  <a:ext uri="{FF2B5EF4-FFF2-40B4-BE49-F238E27FC236}">
                    <a16:creationId xmlns:a16="http://schemas.microsoft.com/office/drawing/2014/main" id="{C4AF08A9-3ABF-DE42-B744-D4498F86E8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21351" y="2928385"/>
                <a:ext cx="1143330" cy="17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267"/>
                  </a:spcAft>
                </a:pPr>
                <a:r>
                  <a:rPr lang="en-US" altLang="en-US" sz="933" b="1" dirty="0">
                    <a:solidFill>
                      <a:srgbClr val="69778C"/>
                    </a:solidFill>
                    <a:latin typeface="Arial" charset="0"/>
                  </a:rPr>
                  <a:t>Host-2 – Server-ICX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1DE742B2-F0AF-4E4E-AD09-C0CED8FBAABF}"/>
                  </a:ext>
                </a:extLst>
              </p:cNvPr>
              <p:cNvSpPr/>
              <p:nvPr/>
            </p:nvSpPr>
            <p:spPr>
              <a:xfrm rot="5400000">
                <a:off x="7498451" y="4219700"/>
                <a:ext cx="273501" cy="34267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prstClr val="white"/>
                    </a:solidFill>
                    <a:latin typeface="Arial"/>
                  </a:rPr>
                  <a:t>1-2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149EFA80-7EF7-D94E-B8DE-3B75C5DDA0BB}"/>
                  </a:ext>
                </a:extLst>
              </p:cNvPr>
              <p:cNvSpPr/>
              <p:nvPr/>
            </p:nvSpPr>
            <p:spPr>
              <a:xfrm>
                <a:off x="7430581" y="4625961"/>
                <a:ext cx="369851" cy="158686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676767"/>
                </a:solidFill>
                <a:prstDash val="dash"/>
              </a:ln>
              <a:effectLst/>
            </p:spPr>
            <p:txBody>
              <a:bodyPr lIns="0" tIns="0" rIns="0" bIns="0" anchor="ctr"/>
              <a:lstStyle/>
              <a:p>
                <a:pPr algn="ctr" defTabSz="914354">
                  <a:defRPr/>
                </a:pPr>
                <a:r>
                  <a:rPr lang="en-US" sz="800" b="1" kern="0" dirty="0">
                    <a:solidFill>
                      <a:srgbClr val="4D4D4D"/>
                    </a:solidFill>
                    <a:latin typeface="Arial"/>
                  </a:rPr>
                  <a:t>IPv4/v6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894AF672-78D8-B74E-A526-98D31C7441E4}"/>
                  </a:ext>
                </a:extLst>
              </p:cNvPr>
              <p:cNvSpPr/>
              <p:nvPr/>
            </p:nvSpPr>
            <p:spPr>
              <a:xfrm rot="5400000">
                <a:off x="7550203" y="4666064"/>
                <a:ext cx="137348" cy="375329"/>
              </a:xfrm>
              <a:prstGeom prst="rect">
                <a:avLst/>
              </a:prstGeom>
              <a:solidFill>
                <a:srgbClr val="0E507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Arial"/>
                  </a:rPr>
                  <a:t>Services</a:t>
                </a: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53596737-F26D-8740-A312-CBC25D0ACE68}"/>
                  </a:ext>
                </a:extLst>
              </p:cNvPr>
              <p:cNvSpPr/>
              <p:nvPr/>
            </p:nvSpPr>
            <p:spPr>
              <a:xfrm>
                <a:off x="7887736" y="4622788"/>
                <a:ext cx="369851" cy="161860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676767"/>
                </a:solidFill>
                <a:prstDash val="dash"/>
              </a:ln>
              <a:effectLst/>
            </p:spPr>
            <p:txBody>
              <a:bodyPr lIns="0" tIns="0" rIns="0" bIns="0" anchor="ctr"/>
              <a:lstStyle/>
              <a:p>
                <a:pPr algn="ctr" defTabSz="914354">
                  <a:defRPr/>
                </a:pPr>
                <a:r>
                  <a:rPr lang="en-US" sz="800" b="1" kern="0" dirty="0">
                    <a:solidFill>
                      <a:srgbClr val="4D4D4D"/>
                    </a:solidFill>
                    <a:latin typeface="Arial"/>
                  </a:rPr>
                  <a:t>IPv4/v6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4B80D52A-7E79-344A-A135-D1ED4DE5F4ED}"/>
                  </a:ext>
                </a:extLst>
              </p:cNvPr>
              <p:cNvSpPr/>
              <p:nvPr/>
            </p:nvSpPr>
            <p:spPr>
              <a:xfrm rot="5400000">
                <a:off x="8007403" y="4665393"/>
                <a:ext cx="137348" cy="375329"/>
              </a:xfrm>
              <a:prstGeom prst="rect">
                <a:avLst/>
              </a:prstGeom>
              <a:solidFill>
                <a:srgbClr val="2ABAC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Arial"/>
                  </a:rPr>
                  <a:t>Services</a:t>
                </a: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5E5559E9-4A5D-8142-BC23-BEEA4791E4E1}"/>
                  </a:ext>
                </a:extLst>
              </p:cNvPr>
              <p:cNvSpPr/>
              <p:nvPr/>
            </p:nvSpPr>
            <p:spPr>
              <a:xfrm>
                <a:off x="8344891" y="4622788"/>
                <a:ext cx="369851" cy="161860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676767"/>
                </a:solidFill>
                <a:prstDash val="dash"/>
              </a:ln>
              <a:effectLst/>
            </p:spPr>
            <p:txBody>
              <a:bodyPr lIns="0" tIns="0" rIns="0" bIns="0" anchor="ctr"/>
              <a:lstStyle/>
              <a:p>
                <a:pPr algn="ctr" defTabSz="914354">
                  <a:defRPr/>
                </a:pPr>
                <a:r>
                  <a:rPr lang="en-US" sz="800" b="1" kern="0" dirty="0">
                    <a:solidFill>
                      <a:srgbClr val="4D4D4D"/>
                    </a:solidFill>
                    <a:latin typeface="Arial"/>
                  </a:rPr>
                  <a:t>IPv4/v6</a:t>
                </a:r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95FE54F8-CE4F-3D42-87A4-BFCC89EC9982}"/>
                  </a:ext>
                </a:extLst>
              </p:cNvPr>
              <p:cNvSpPr/>
              <p:nvPr/>
            </p:nvSpPr>
            <p:spPr>
              <a:xfrm rot="5400000">
                <a:off x="8464603" y="4665390"/>
                <a:ext cx="137347" cy="375329"/>
              </a:xfrm>
              <a:prstGeom prst="rect">
                <a:avLst/>
              </a:prstGeom>
              <a:solidFill>
                <a:srgbClr val="8BCE1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Arial"/>
                  </a:rPr>
                  <a:t>Services</a:t>
                </a:r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4B7D1D47-53C5-C147-ABA8-62EBAF9D8A81}"/>
                  </a:ext>
                </a:extLst>
              </p:cNvPr>
              <p:cNvSpPr/>
              <p:nvPr/>
            </p:nvSpPr>
            <p:spPr>
              <a:xfrm rot="5400000">
                <a:off x="7946604" y="4219466"/>
                <a:ext cx="273501" cy="3387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prstClr val="white"/>
                    </a:solidFill>
                    <a:latin typeface="Arial"/>
                  </a:rPr>
                  <a:t>3-4</a:t>
                </a: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AD4230FF-CDEE-7045-A0AA-F9DF2AEC3FAB}"/>
                  </a:ext>
                </a:extLst>
              </p:cNvPr>
              <p:cNvSpPr/>
              <p:nvPr/>
            </p:nvSpPr>
            <p:spPr>
              <a:xfrm rot="5400000">
                <a:off x="8395490" y="4207336"/>
                <a:ext cx="273501" cy="3600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prstClr val="white"/>
                    </a:solidFill>
                    <a:latin typeface="Arial"/>
                  </a:rPr>
                  <a:t>5-6</a:t>
                </a:r>
              </a:p>
            </p:txBody>
          </p:sp>
          <p:sp>
            <p:nvSpPr>
              <p:cNvPr id="299" name="Right Bracket 298">
                <a:extLst>
                  <a:ext uri="{FF2B5EF4-FFF2-40B4-BE49-F238E27FC236}">
                    <a16:creationId xmlns:a16="http://schemas.microsoft.com/office/drawing/2014/main" id="{39FC73A9-2A32-0740-BE9C-079CA27398EF}"/>
                  </a:ext>
                </a:extLst>
              </p:cNvPr>
              <p:cNvSpPr/>
              <p:nvPr/>
            </p:nvSpPr>
            <p:spPr>
              <a:xfrm rot="16200000">
                <a:off x="8001256" y="3941015"/>
                <a:ext cx="161860" cy="1420673"/>
              </a:xfrm>
              <a:prstGeom prst="rightBracket">
                <a:avLst>
                  <a:gd name="adj" fmla="val 0"/>
                </a:avLst>
              </a:prstGeom>
              <a:ln w="3175" cmpd="sng">
                <a:solidFill>
                  <a:srgbClr val="7185A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FDC3883-BF3A-4144-9AFD-1147F1FB32FD}"/>
                  </a:ext>
                </a:extLst>
              </p:cNvPr>
              <p:cNvSpPr/>
              <p:nvPr/>
            </p:nvSpPr>
            <p:spPr>
              <a:xfrm rot="5400000">
                <a:off x="7555946" y="3663896"/>
                <a:ext cx="152401" cy="33656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05F719F3-1A44-1A44-A1FC-F8B9EEA96E28}"/>
                  </a:ext>
                </a:extLst>
              </p:cNvPr>
              <p:cNvSpPr/>
              <p:nvPr/>
            </p:nvSpPr>
            <p:spPr>
              <a:xfrm rot="5400000">
                <a:off x="8007154" y="3662829"/>
                <a:ext cx="152401" cy="338702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5F4065B5-AD48-E646-86E8-85DF61063158}"/>
                  </a:ext>
                </a:extLst>
              </p:cNvPr>
              <p:cNvSpPr/>
              <p:nvPr/>
            </p:nvSpPr>
            <p:spPr>
              <a:xfrm rot="5400000">
                <a:off x="8456040" y="3652180"/>
                <a:ext cx="152401" cy="3600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rgbClr val="0E5075"/>
                    </a:solidFill>
                    <a:latin typeface="Arial"/>
                  </a:rPr>
                  <a:t>100GE</a:t>
                </a: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6D9E16DE-F35F-E54D-8D67-A8A634D3173E}"/>
                  </a:ext>
                </a:extLst>
              </p:cNvPr>
              <p:cNvSpPr/>
              <p:nvPr/>
            </p:nvSpPr>
            <p:spPr>
              <a:xfrm rot="5400000">
                <a:off x="7544312" y="3572303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7F1E862-306C-2542-9CEE-39E08DAD9625}"/>
                  </a:ext>
                </a:extLst>
              </p:cNvPr>
              <p:cNvSpPr/>
              <p:nvPr/>
            </p:nvSpPr>
            <p:spPr>
              <a:xfrm rot="5400000">
                <a:off x="7994454" y="3573701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615C8504-94C9-DB4D-B97D-5A028D0FD217}"/>
                  </a:ext>
                </a:extLst>
              </p:cNvPr>
              <p:cNvSpPr/>
              <p:nvPr/>
            </p:nvSpPr>
            <p:spPr>
              <a:xfrm rot="5400000">
                <a:off x="8456040" y="3575099"/>
                <a:ext cx="152401" cy="180000"/>
              </a:xfrm>
              <a:prstGeom prst="rect">
                <a:avLst/>
              </a:prstGeom>
              <a:solidFill>
                <a:srgbClr val="3C485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0" anchor="ctr"/>
              <a:lstStyle/>
              <a:p>
                <a:pPr algn="ctr" defTabSz="914354">
                  <a:defRPr/>
                </a:pPr>
                <a:r>
                  <a:rPr lang="en-US" sz="1067" b="1" kern="0" dirty="0">
                    <a:solidFill>
                      <a:schemeClr val="bg1"/>
                    </a:solidFill>
                    <a:latin typeface="Arial"/>
                  </a:rPr>
                  <a:t>2x</a:t>
                </a: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5DC6AD94-BC6B-4E4F-A0D6-15C5AF15D723}"/>
                  </a:ext>
                </a:extLst>
              </p:cNvPr>
              <p:cNvSpPr/>
              <p:nvPr/>
            </p:nvSpPr>
            <p:spPr>
              <a:xfrm>
                <a:off x="838344" y="4235593"/>
                <a:ext cx="7995449" cy="715676"/>
              </a:xfrm>
              <a:prstGeom prst="rect">
                <a:avLst/>
              </a:prstGeom>
              <a:ln w="3175" cmpd="sng">
                <a:solidFill>
                  <a:srgbClr val="819AB8">
                    <a:alpha val="64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n-US" sz="240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307" name="Group 2">
                <a:extLst>
                  <a:ext uri="{FF2B5EF4-FFF2-40B4-BE49-F238E27FC236}">
                    <a16:creationId xmlns:a16="http://schemas.microsoft.com/office/drawing/2014/main" id="{413593E8-9724-AE45-A80D-B8D7EB9074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3906" y="3413589"/>
                <a:ext cx="7406194" cy="810897"/>
                <a:chOff x="1093906" y="3413589"/>
                <a:chExt cx="7406194" cy="810897"/>
              </a:xfrm>
            </p:grpSpPr>
            <p:grpSp>
              <p:nvGrpSpPr>
                <p:cNvPr id="312" name="Group 207">
                  <a:extLst>
                    <a:ext uri="{FF2B5EF4-FFF2-40B4-BE49-F238E27FC236}">
                      <a16:creationId xmlns:a16="http://schemas.microsoft.com/office/drawing/2014/main" id="{10E807F6-578C-1A49-B0F6-5F9A47282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3906" y="3984869"/>
                  <a:ext cx="76193" cy="239617"/>
                  <a:chOff x="1042707" y="4019840"/>
                  <a:chExt cx="76193" cy="239617"/>
                </a:xfrm>
              </p:grpSpPr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9D0B8C42-3D93-FA42-A9C6-495D81BCAD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42707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Straight Connector 330">
                    <a:extLst>
                      <a:ext uri="{FF2B5EF4-FFF2-40B4-BE49-F238E27FC236}">
                        <a16:creationId xmlns:a16="http://schemas.microsoft.com/office/drawing/2014/main" id="{B29B7A42-53C6-8C4A-AF3B-A20DB19FA10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18900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212">
                  <a:extLst>
                    <a:ext uri="{FF2B5EF4-FFF2-40B4-BE49-F238E27FC236}">
                      <a16:creationId xmlns:a16="http://schemas.microsoft.com/office/drawing/2014/main" id="{E25C6254-99DB-3045-BA6F-97C756CBAB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6299" y="3984869"/>
                  <a:ext cx="76192" cy="239617"/>
                  <a:chOff x="1425958" y="4019840"/>
                  <a:chExt cx="76192" cy="239617"/>
                </a:xfrm>
              </p:grpSpPr>
              <p:cxnSp>
                <p:nvCxnSpPr>
                  <p:cNvPr id="328" name="Straight Connector 327">
                    <a:extLst>
                      <a:ext uri="{FF2B5EF4-FFF2-40B4-BE49-F238E27FC236}">
                        <a16:creationId xmlns:a16="http://schemas.microsoft.com/office/drawing/2014/main" id="{FE0B02C5-8379-DD42-AA6F-993A65C57AC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25958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C779A13-DB71-9E4E-9091-1112F2BBF3A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02150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4" name="Group 301">
                  <a:extLst>
                    <a:ext uri="{FF2B5EF4-FFF2-40B4-BE49-F238E27FC236}">
                      <a16:creationId xmlns:a16="http://schemas.microsoft.com/office/drawing/2014/main" id="{D9C20A1E-575A-4840-BE94-DB82B28175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582966" y="3984869"/>
                  <a:ext cx="76193" cy="239617"/>
                  <a:chOff x="1042813" y="4019840"/>
                  <a:chExt cx="76193" cy="239617"/>
                </a:xfrm>
              </p:grpSpPr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D9C22AC6-9552-844D-968D-4DF83C0EA6E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42813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Straight Connector 326">
                    <a:extLst>
                      <a:ext uri="{FF2B5EF4-FFF2-40B4-BE49-F238E27FC236}">
                        <a16:creationId xmlns:a16="http://schemas.microsoft.com/office/drawing/2014/main" id="{853D23D6-0182-4041-9340-AA0B3EA731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19006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5" name="Group 306">
                  <a:extLst>
                    <a:ext uri="{FF2B5EF4-FFF2-40B4-BE49-F238E27FC236}">
                      <a16:creationId xmlns:a16="http://schemas.microsoft.com/office/drawing/2014/main" id="{668F62CC-699D-344F-B273-7635BD6152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32184" y="3984869"/>
                  <a:ext cx="76193" cy="239617"/>
                  <a:chOff x="1422889" y="4019840"/>
                  <a:chExt cx="76193" cy="239617"/>
                </a:xfrm>
              </p:grpSpPr>
              <p:cxnSp>
                <p:nvCxnSpPr>
                  <p:cNvPr id="324" name="Straight Connector 323">
                    <a:extLst>
                      <a:ext uri="{FF2B5EF4-FFF2-40B4-BE49-F238E27FC236}">
                        <a16:creationId xmlns:a16="http://schemas.microsoft.com/office/drawing/2014/main" id="{1C47A031-D83A-4C4B-BE9C-5B7ABED58AF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22889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11E84F8F-1D93-0D49-9336-F3E8BA12E4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99082" y="4019840"/>
                    <a:ext cx="0" cy="239617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61008245-9701-5643-A7F1-B1FBD4D0D3EC}"/>
                    </a:ext>
                  </a:extLst>
                </p:cNvPr>
                <p:cNvCxnSpPr/>
                <p:nvPr/>
              </p:nvCxnSpPr>
              <p:spPr>
                <a:xfrm flipV="1">
                  <a:off x="8500100" y="3984869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7" name="Group 319">
                  <a:extLst>
                    <a:ext uri="{FF2B5EF4-FFF2-40B4-BE49-F238E27FC236}">
                      <a16:creationId xmlns:a16="http://schemas.microsoft.com/office/drawing/2014/main" id="{1DB023FA-4D64-7C41-8A90-614B4F681B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35221" y="3413589"/>
                  <a:ext cx="3930262" cy="407833"/>
                  <a:chOff x="4114741" y="3077955"/>
                  <a:chExt cx="684196" cy="407833"/>
                </a:xfrm>
              </p:grpSpPr>
              <p:cxnSp>
                <p:nvCxnSpPr>
                  <p:cNvPr id="318" name="Straight Connector 317">
                    <a:extLst>
                      <a:ext uri="{FF2B5EF4-FFF2-40B4-BE49-F238E27FC236}">
                        <a16:creationId xmlns:a16="http://schemas.microsoft.com/office/drawing/2014/main" id="{7C3AD39F-1537-8545-8BB4-48869D3E8910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4456839" y="2735857"/>
                    <a:ext cx="0" cy="684196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/>
                    <a:tailEnd type="oval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Straight Connector 318">
                    <a:extLst>
                      <a:ext uri="{FF2B5EF4-FFF2-40B4-BE49-F238E27FC236}">
                        <a16:creationId xmlns:a16="http://schemas.microsoft.com/office/drawing/2014/main" id="{386F19C8-7737-714A-9607-EFFD57B27E06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4456839" y="2805875"/>
                    <a:ext cx="0" cy="684196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/>
                    <a:tailEnd type="oval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Straight Connector 319">
                    <a:extLst>
                      <a:ext uri="{FF2B5EF4-FFF2-40B4-BE49-F238E27FC236}">
                        <a16:creationId xmlns:a16="http://schemas.microsoft.com/office/drawing/2014/main" id="{6D50B763-FC0D-3349-8079-B49396061264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4456839" y="2906636"/>
                    <a:ext cx="0" cy="684196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/>
                    <a:tailEnd type="oval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A17044D7-F4D2-9C4C-8E3E-938BE0C52E9A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4456839" y="2979455"/>
                    <a:ext cx="0" cy="684196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/>
                    <a:tailEnd type="oval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708BF32B-657A-4643-A5C5-04044531FEAF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4456839" y="3067521"/>
                    <a:ext cx="0" cy="684196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E17D44A7-25D7-6043-AD27-44C4B8550CA6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4456839" y="3143690"/>
                    <a:ext cx="0" cy="684196"/>
                  </a:xfrm>
                  <a:prstGeom prst="line">
                    <a:avLst/>
                  </a:prstGeom>
                  <a:ln w="28575" cmpd="sng">
                    <a:solidFill>
                      <a:srgbClr val="BFCCE0"/>
                    </a:solidFill>
                    <a:prstDash val="solid"/>
                    <a:headEnd type="oval" w="med" len="med"/>
                    <a:tailEnd type="oval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8" name="Group 326">
                <a:extLst>
                  <a:ext uri="{FF2B5EF4-FFF2-40B4-BE49-F238E27FC236}">
                    <a16:creationId xmlns:a16="http://schemas.microsoft.com/office/drawing/2014/main" id="{8BA03662-FD22-E240-889D-67146A2B6B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600" y="2928017"/>
                <a:ext cx="1969461" cy="1132762"/>
                <a:chOff x="3601739" y="3261352"/>
                <a:chExt cx="1969461" cy="1132762"/>
              </a:xfrm>
            </p:grpSpPr>
            <p:pic>
              <p:nvPicPr>
                <p:cNvPr id="310" name="Picture 327">
                  <a:extLst>
                    <a:ext uri="{FF2B5EF4-FFF2-40B4-BE49-F238E27FC236}">
                      <a16:creationId xmlns:a16="http://schemas.microsoft.com/office/drawing/2014/main" id="{8DA00BB0-A1D5-5542-8DC0-8EEF2519A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1739" y="3261352"/>
                  <a:ext cx="1969461" cy="1132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294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1" name="TextBox 328">
                  <a:extLst>
                    <a:ext uri="{FF2B5EF4-FFF2-40B4-BE49-F238E27FC236}">
                      <a16:creationId xmlns:a16="http://schemas.microsoft.com/office/drawing/2014/main" id="{3713CE6D-870F-594B-AE9F-DFF3FB5A90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94176" y="3750127"/>
                  <a:ext cx="1184586" cy="3810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defTabSz="6858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defTabSz="6858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defTabSz="6858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defTabSz="6858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defTabSz="6858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 eaLnBrk="1" hangingPunct="1">
                    <a:lnSpc>
                      <a:spcPct val="50000"/>
                    </a:lnSpc>
                    <a:spcBef>
                      <a:spcPts val="1000"/>
                    </a:spcBef>
                  </a:pPr>
                  <a:r>
                    <a:rPr lang="en-US" altLang="en-US" sz="1333" b="1">
                      <a:solidFill>
                        <a:srgbClr val="8497B0"/>
                      </a:solidFill>
                      <a:latin typeface="Arial" charset="0"/>
                    </a:rPr>
                    <a:t>IP Network</a:t>
                  </a:r>
                </a:p>
                <a:p>
                  <a:pPr algn="ctr" eaLnBrk="1" hangingPunct="1">
                    <a:lnSpc>
                      <a:spcPct val="50000"/>
                    </a:lnSpc>
                    <a:spcBef>
                      <a:spcPts val="1000"/>
                    </a:spcBef>
                  </a:pPr>
                  <a:r>
                    <a:rPr lang="en-US" altLang="en-US" sz="1333" b="1">
                      <a:solidFill>
                        <a:srgbClr val="8497B0"/>
                      </a:solidFill>
                      <a:latin typeface="Arial" charset="0"/>
                    </a:rPr>
                    <a:t>Private or Public</a:t>
                  </a:r>
                </a:p>
              </p:txBody>
            </p:sp>
          </p:grp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1E38431B-35C7-9448-A828-D5A3647032B8}"/>
                  </a:ext>
                </a:extLst>
              </p:cNvPr>
              <p:cNvSpPr txBox="1"/>
              <p:nvPr/>
            </p:nvSpPr>
            <p:spPr>
              <a:xfrm>
                <a:off x="3429000" y="4385277"/>
                <a:ext cx="2286001" cy="3767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defRPr sz="1000">
                    <a:solidFill>
                      <a:schemeClr val="bg1">
                        <a:lumMod val="50000"/>
                        <a:alpha val="92000"/>
                      </a:schemeClr>
                    </a:solidFill>
                    <a:latin typeface="Arial"/>
                    <a:ea typeface="Al Bayan Plain" charset="-78"/>
                    <a:cs typeface="Arial"/>
                  </a:defRPr>
                </a:lvl1pPr>
              </a:lstStyle>
              <a:p>
                <a:pPr algn="ctr">
                  <a:defRPr/>
                </a:pPr>
                <a:r>
                  <a:rPr lang="en-US" sz="1333" dirty="0"/>
                  <a:t>IPVPN Service Traffic Simulator</a:t>
                </a:r>
              </a:p>
              <a:p>
                <a:pPr algn="ctr">
                  <a:defRPr/>
                </a:pPr>
                <a:r>
                  <a:rPr lang="en-US" sz="1333" dirty="0"/>
                  <a:t>Traffic Generator</a:t>
                </a: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382D07DE-8652-E94B-81C1-601BF546BDC1}"/>
                </a:ext>
              </a:extLst>
            </p:cNvPr>
            <p:cNvGrpSpPr/>
            <p:nvPr/>
          </p:nvGrpSpPr>
          <p:grpSpPr>
            <a:xfrm>
              <a:off x="3037806" y="4143443"/>
              <a:ext cx="6878062" cy="1101863"/>
              <a:chOff x="3037806" y="4143443"/>
              <a:chExt cx="6878062" cy="1101863"/>
            </a:xfrm>
          </p:grpSpPr>
          <p:sp>
            <p:nvSpPr>
              <p:cNvPr id="333" name="Rounded Rectangle 332">
                <a:extLst>
                  <a:ext uri="{FF2B5EF4-FFF2-40B4-BE49-F238E27FC236}">
                    <a16:creationId xmlns:a16="http://schemas.microsoft.com/office/drawing/2014/main" id="{9E882898-D6AA-E04B-B5B5-C52100AB2D0C}"/>
                  </a:ext>
                </a:extLst>
              </p:cNvPr>
              <p:cNvSpPr/>
              <p:nvPr/>
            </p:nvSpPr>
            <p:spPr>
              <a:xfrm>
                <a:off x="3037806" y="4296103"/>
                <a:ext cx="908554" cy="949203"/>
              </a:xfrm>
              <a:prstGeom prst="roundRect">
                <a:avLst>
                  <a:gd name="adj" fmla="val 7387"/>
                </a:avLst>
              </a:prstGeom>
              <a:noFill/>
              <a:ln w="19050">
                <a:solidFill>
                  <a:srgbClr val="BA9A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ounded Rectangle 333">
                <a:extLst>
                  <a:ext uri="{FF2B5EF4-FFF2-40B4-BE49-F238E27FC236}">
                    <a16:creationId xmlns:a16="http://schemas.microsoft.com/office/drawing/2014/main" id="{901D9179-F2C4-F044-A512-BDA9339BB30F}"/>
                  </a:ext>
                </a:extLst>
              </p:cNvPr>
              <p:cNvSpPr/>
              <p:nvPr/>
            </p:nvSpPr>
            <p:spPr>
              <a:xfrm>
                <a:off x="3186618" y="4143443"/>
                <a:ext cx="610930" cy="301979"/>
              </a:xfrm>
              <a:prstGeom prst="roundRect">
                <a:avLst>
                  <a:gd name="adj" fmla="val 19691"/>
                </a:avLst>
              </a:prstGeom>
              <a:solidFill>
                <a:srgbClr val="BA9A6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>
                <a:noAutofit/>
              </a:bodyPr>
              <a:lstStyle/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600 GE </a:t>
                </a:r>
              </a:p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 Ports</a:t>
                </a:r>
                <a:endParaRPr lang="en-US" sz="9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5" name="Rounded Rectangle 334">
                <a:extLst>
                  <a:ext uri="{FF2B5EF4-FFF2-40B4-BE49-F238E27FC236}">
                    <a16:creationId xmlns:a16="http://schemas.microsoft.com/office/drawing/2014/main" id="{2358D942-13CE-F243-9827-E2D9228016A5}"/>
                  </a:ext>
                </a:extLst>
              </p:cNvPr>
              <p:cNvSpPr/>
              <p:nvPr/>
            </p:nvSpPr>
            <p:spPr>
              <a:xfrm>
                <a:off x="8960451" y="4296102"/>
                <a:ext cx="955417" cy="946007"/>
              </a:xfrm>
              <a:prstGeom prst="roundRect">
                <a:avLst>
                  <a:gd name="adj" fmla="val 7387"/>
                </a:avLst>
              </a:prstGeom>
              <a:noFill/>
              <a:ln w="19050">
                <a:solidFill>
                  <a:srgbClr val="BA9A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ounded Rectangle 335">
                <a:extLst>
                  <a:ext uri="{FF2B5EF4-FFF2-40B4-BE49-F238E27FC236}">
                    <a16:creationId xmlns:a16="http://schemas.microsoft.com/office/drawing/2014/main" id="{B33FE1E8-57BF-6144-ACAC-79001BB2189E}"/>
                  </a:ext>
                </a:extLst>
              </p:cNvPr>
              <p:cNvSpPr/>
              <p:nvPr/>
            </p:nvSpPr>
            <p:spPr>
              <a:xfrm>
                <a:off x="9132694" y="4145505"/>
                <a:ext cx="610930" cy="301979"/>
              </a:xfrm>
              <a:prstGeom prst="roundRect">
                <a:avLst>
                  <a:gd name="adj" fmla="val 19691"/>
                </a:avLst>
              </a:prstGeom>
              <a:solidFill>
                <a:srgbClr val="BA9A6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>
                <a:noAutofit/>
              </a:bodyPr>
              <a:lstStyle/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600 GE </a:t>
                </a:r>
              </a:p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 Ports</a:t>
                </a:r>
                <a:endParaRPr lang="en-US" sz="9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EB34916C-9553-8843-86F0-07488A28BD99}"/>
                </a:ext>
              </a:extLst>
            </p:cNvPr>
            <p:cNvGrpSpPr/>
            <p:nvPr/>
          </p:nvGrpSpPr>
          <p:grpSpPr>
            <a:xfrm>
              <a:off x="1274233" y="4384934"/>
              <a:ext cx="10395373" cy="2192366"/>
              <a:chOff x="1274233" y="4384934"/>
              <a:chExt cx="10395373" cy="2192366"/>
            </a:xfrm>
          </p:grpSpPr>
          <p:sp>
            <p:nvSpPr>
              <p:cNvPr id="344" name="Rounded Rectangle 343">
                <a:extLst>
                  <a:ext uri="{FF2B5EF4-FFF2-40B4-BE49-F238E27FC236}">
                    <a16:creationId xmlns:a16="http://schemas.microsoft.com/office/drawing/2014/main" id="{36D6CF6D-781D-574A-B986-2E06F3756BC6}"/>
                  </a:ext>
                </a:extLst>
              </p:cNvPr>
              <p:cNvSpPr/>
              <p:nvPr/>
            </p:nvSpPr>
            <p:spPr>
              <a:xfrm>
                <a:off x="1274233" y="4540700"/>
                <a:ext cx="1731576" cy="2036600"/>
              </a:xfrm>
              <a:prstGeom prst="roundRect">
                <a:avLst>
                  <a:gd name="adj" fmla="val 5837"/>
                </a:avLst>
              </a:prstGeom>
              <a:noFill/>
              <a:ln w="19050">
                <a:solidFill>
                  <a:srgbClr val="7B94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Rounded Rectangle 344">
                <a:extLst>
                  <a:ext uri="{FF2B5EF4-FFF2-40B4-BE49-F238E27FC236}">
                    <a16:creationId xmlns:a16="http://schemas.microsoft.com/office/drawing/2014/main" id="{A74E4D10-5937-FA40-A046-B353C86D83CC}"/>
                  </a:ext>
                </a:extLst>
              </p:cNvPr>
              <p:cNvSpPr/>
              <p:nvPr/>
            </p:nvSpPr>
            <p:spPr>
              <a:xfrm>
                <a:off x="1741483" y="4384934"/>
                <a:ext cx="797077" cy="301979"/>
              </a:xfrm>
              <a:prstGeom prst="roundRect">
                <a:avLst>
                  <a:gd name="adj" fmla="val 19691"/>
                </a:avLst>
              </a:prstGeom>
              <a:solidFill>
                <a:srgbClr val="7B94C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>
                <a:noAutofit/>
              </a:bodyPr>
              <a:lstStyle/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600 GE </a:t>
                </a:r>
              </a:p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 Ports</a:t>
                </a:r>
                <a:endParaRPr lang="en-US" sz="9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6" name="Rounded Rectangle 345">
                <a:extLst>
                  <a:ext uri="{FF2B5EF4-FFF2-40B4-BE49-F238E27FC236}">
                    <a16:creationId xmlns:a16="http://schemas.microsoft.com/office/drawing/2014/main" id="{11D1520E-C355-484D-B718-66757E058DBF}"/>
                  </a:ext>
                </a:extLst>
              </p:cNvPr>
              <p:cNvSpPr/>
              <p:nvPr/>
            </p:nvSpPr>
            <p:spPr>
              <a:xfrm>
                <a:off x="9950648" y="4540700"/>
                <a:ext cx="1718958" cy="2025638"/>
              </a:xfrm>
              <a:prstGeom prst="roundRect">
                <a:avLst>
                  <a:gd name="adj" fmla="val 5837"/>
                </a:avLst>
              </a:prstGeom>
              <a:noFill/>
              <a:ln w="19050">
                <a:solidFill>
                  <a:srgbClr val="7B94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ounded Rectangle 346">
                <a:extLst>
                  <a:ext uri="{FF2B5EF4-FFF2-40B4-BE49-F238E27FC236}">
                    <a16:creationId xmlns:a16="http://schemas.microsoft.com/office/drawing/2014/main" id="{C9A6B8F3-8A13-234C-8D9D-3830056C55D7}"/>
                  </a:ext>
                </a:extLst>
              </p:cNvPr>
              <p:cNvSpPr/>
              <p:nvPr/>
            </p:nvSpPr>
            <p:spPr>
              <a:xfrm>
                <a:off x="10411589" y="4387490"/>
                <a:ext cx="797077" cy="301979"/>
              </a:xfrm>
              <a:prstGeom prst="roundRect">
                <a:avLst>
                  <a:gd name="adj" fmla="val 19691"/>
                </a:avLst>
              </a:prstGeom>
              <a:solidFill>
                <a:srgbClr val="7B94C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>
                <a:noAutofit/>
              </a:bodyPr>
              <a:lstStyle/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600 GE </a:t>
                </a:r>
              </a:p>
              <a:p>
                <a:pPr algn="ctr"/>
                <a:r>
                  <a:rPr lang="en-US" altLang="ko-KR" sz="900" b="1" dirty="0">
                    <a:latin typeface="Arial" charset="0"/>
                    <a:ea typeface="Arial" charset="0"/>
                    <a:cs typeface="Arial" charset="0"/>
                  </a:rPr>
                  <a:t>6 Ports</a:t>
                </a:r>
                <a:endParaRPr lang="en-US" sz="9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4483E0A8-C92C-3A4C-A70D-594F2E345410}"/>
                </a:ext>
              </a:extLst>
            </p:cNvPr>
            <p:cNvCxnSpPr/>
            <p:nvPr/>
          </p:nvCxnSpPr>
          <p:spPr bwMode="auto">
            <a:xfrm flipV="1">
              <a:off x="2671234" y="5312834"/>
              <a:ext cx="0" cy="319618"/>
            </a:xfrm>
            <a:prstGeom prst="line">
              <a:avLst/>
            </a:prstGeom>
            <a:ln w="28575" cmpd="sng">
              <a:solidFill>
                <a:srgbClr val="BFCCE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38C962D-8E6F-864A-96F4-54DA13D4C2BF}"/>
                </a:ext>
              </a:extLst>
            </p:cNvPr>
            <p:cNvCxnSpPr/>
            <p:nvPr/>
          </p:nvCxnSpPr>
          <p:spPr bwMode="auto">
            <a:xfrm flipV="1">
              <a:off x="2772833" y="5312834"/>
              <a:ext cx="0" cy="319618"/>
            </a:xfrm>
            <a:prstGeom prst="line">
              <a:avLst/>
            </a:prstGeom>
            <a:ln w="28575" cmpd="sng">
              <a:solidFill>
                <a:srgbClr val="BFCCE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831FBD45-5A7D-2648-B0FC-7E0ACA9E087F}"/>
                </a:ext>
              </a:extLst>
            </p:cNvPr>
            <p:cNvSpPr/>
            <p:nvPr/>
          </p:nvSpPr>
          <p:spPr bwMode="auto">
            <a:xfrm rot="5400000">
              <a:off x="9266433" y="4580983"/>
              <a:ext cx="203283" cy="482856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0C73DD4-782A-9C43-B174-6649E2C05851}"/>
                </a:ext>
              </a:extLst>
            </p:cNvPr>
            <p:cNvSpPr/>
            <p:nvPr/>
          </p:nvSpPr>
          <p:spPr bwMode="auto">
            <a:xfrm rot="5400000">
              <a:off x="9680595" y="4702399"/>
              <a:ext cx="203283" cy="240024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27668F0-340A-9E45-824A-E3A06B5A1D76}"/>
                </a:ext>
              </a:extLst>
            </p:cNvPr>
            <p:cNvCxnSpPr/>
            <p:nvPr/>
          </p:nvCxnSpPr>
          <p:spPr bwMode="auto">
            <a:xfrm flipV="1">
              <a:off x="11438789" y="5311868"/>
              <a:ext cx="0" cy="319618"/>
            </a:xfrm>
            <a:prstGeom prst="line">
              <a:avLst/>
            </a:prstGeom>
            <a:ln w="28575" cmpd="sng">
              <a:solidFill>
                <a:srgbClr val="BFCCE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191FD7-355F-A14B-9EF8-9FFF69D5BAD9}"/>
              </a:ext>
            </a:extLst>
          </p:cNvPr>
          <p:cNvGrpSpPr/>
          <p:nvPr/>
        </p:nvGrpSpPr>
        <p:grpSpPr>
          <a:xfrm>
            <a:off x="269646" y="5799684"/>
            <a:ext cx="11605521" cy="932933"/>
            <a:chOff x="269646" y="5799684"/>
            <a:chExt cx="11605521" cy="932933"/>
          </a:xfrm>
        </p:grpSpPr>
        <p:sp>
          <p:nvSpPr>
            <p:cNvPr id="27" name="Slide Number Placeholder 2"/>
            <p:cNvSpPr txBox="1">
              <a:spLocks/>
            </p:cNvSpPr>
            <p:nvPr/>
          </p:nvSpPr>
          <p:spPr>
            <a:xfrm>
              <a:off x="8839200" y="6366434"/>
              <a:ext cx="2743200" cy="3661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F5D43BD-E3E9-4E00-8033-05FA220659DC}" type="slidenum">
                <a:rPr lang="en-US" smtClean="0"/>
                <a:pPr/>
                <a:t>12</a:t>
              </a:fld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69646" y="5799684"/>
              <a:ext cx="11605521" cy="829716"/>
              <a:chOff x="269646" y="5799684"/>
              <a:chExt cx="11605521" cy="82971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017176" y="5802700"/>
                <a:ext cx="10857989" cy="826700"/>
              </a:xfrm>
              <a:prstGeom prst="rect">
                <a:avLst/>
              </a:prstGeom>
              <a:solidFill>
                <a:srgbClr val="FFFFFF">
                  <a:alpha val="6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69646" y="5799684"/>
                <a:ext cx="11605521" cy="0"/>
              </a:xfrm>
              <a:prstGeom prst="line">
                <a:avLst/>
              </a:prstGeom>
              <a:ln w="6350" cmpd="sng">
                <a:solidFill>
                  <a:srgbClr val="3C485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69646" y="6626384"/>
                <a:ext cx="11605521" cy="0"/>
              </a:xfrm>
              <a:prstGeom prst="line">
                <a:avLst/>
              </a:prstGeom>
              <a:ln w="6350" cmpd="sng">
                <a:solidFill>
                  <a:srgbClr val="3C485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2351688" y="5929106"/>
                <a:ext cx="7488624" cy="589428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 anchorCtr="0">
                <a:noAutofit/>
              </a:bodyPr>
              <a:lstStyle>
                <a:defPPr>
                  <a:defRPr lang="en-US"/>
                </a:defPPr>
                <a:lvl1pPr marR="0" lvl="0" indent="0" defTabSz="685800" fontAlgn="auto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kumimoji="0" sz="13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Arial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algn="ctr"/>
                <a:r>
                  <a:rPr lang="en-US" sz="1867" b="1" dirty="0">
                    <a:solidFill>
                      <a:srgbClr val="44546A"/>
                    </a:solidFill>
                  </a:rPr>
                  <a:t>Breaking the Terabit Barrier of Secure</a:t>
                </a:r>
                <a:r>
                  <a:rPr lang="en-US" sz="1867" dirty="0">
                    <a:solidFill>
                      <a:srgbClr val="44546A"/>
                    </a:solidFill>
                  </a:rPr>
                  <a:t> </a:t>
                </a:r>
                <a:r>
                  <a:rPr lang="en-US" sz="1867" b="1" dirty="0" err="1">
                    <a:solidFill>
                      <a:srgbClr val="44546A"/>
                    </a:solidFill>
                  </a:rPr>
                  <a:t>NaaS</a:t>
                </a:r>
                <a:r>
                  <a:rPr lang="en-US" sz="1867" b="1" dirty="0">
                    <a:solidFill>
                      <a:srgbClr val="44546A"/>
                    </a:solidFill>
                  </a:rPr>
                  <a:t> Services</a:t>
                </a:r>
                <a:br>
                  <a:rPr lang="en-US" sz="1867" dirty="0">
                    <a:solidFill>
                      <a:srgbClr val="44546A"/>
                    </a:solidFill>
                  </a:rPr>
                </a:br>
                <a:r>
                  <a:rPr lang="en-US" sz="1867" b="1" dirty="0">
                    <a:solidFill>
                      <a:srgbClr val="44546A"/>
                    </a:solidFill>
                  </a:rPr>
                  <a:t>on a Single 2-Socket Intel® Xeon® Server !</a:t>
                </a:r>
              </a:p>
            </p:txBody>
          </p:sp>
        </p:grpSp>
        <p:pic>
          <p:nvPicPr>
            <p:cNvPr id="39" name="Picture 9" descr="Picture 9">
              <a:extLst>
                <a:ext uri="{FF2B5EF4-FFF2-40B4-BE49-F238E27FC236}">
                  <a16:creationId xmlns:a16="http://schemas.microsoft.com/office/drawing/2014/main" id="{89898F1B-3386-FE44-92CB-B79CB425F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190" y="5911528"/>
              <a:ext cx="627350" cy="627350"/>
            </a:xfrm>
            <a:prstGeom prst="rect">
              <a:avLst/>
            </a:prstGeom>
            <a:ln w="12700">
              <a:miter lim="400000"/>
            </a:ln>
            <a:effectLst>
              <a:outerShdw blurRad="50800" dist="50800" dir="5400000" rotWithShape="0">
                <a:srgbClr val="000000">
                  <a:alpha val="13000"/>
                </a:srgbClr>
              </a:outerShdw>
            </a:effectLst>
          </p:spPr>
        </p:pic>
      </p:grpSp>
      <p:sp>
        <p:nvSpPr>
          <p:cNvPr id="64" name="Rectangle 63"/>
          <p:cNvSpPr/>
          <p:nvPr/>
        </p:nvSpPr>
        <p:spPr>
          <a:xfrm>
            <a:off x="4244334" y="3530180"/>
            <a:ext cx="3766284" cy="622767"/>
          </a:xfrm>
          <a:prstGeom prst="rect">
            <a:avLst/>
          </a:prstGeom>
          <a:solidFill>
            <a:srgbClr val="ED7844"/>
          </a:solidFill>
          <a:ln>
            <a:noFill/>
          </a:ln>
          <a:effectLst>
            <a:outerShdw blurRad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b="1" u="sng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FD.io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Takes Full Advantage of Faster Intel® Xeon® Scalable Processors</a:t>
            </a:r>
          </a:p>
        </p:txBody>
      </p:sp>
      <p:graphicFrame>
        <p:nvGraphicFramePr>
          <p:cNvPr id="360" name="Table 359">
            <a:extLst>
              <a:ext uri="{FF2B5EF4-FFF2-40B4-BE49-F238E27FC236}">
                <a16:creationId xmlns:a16="http://schemas.microsoft.com/office/drawing/2014/main" id="{A33CEDAE-5A3A-B04B-A6EC-DEB081094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24303"/>
              </p:ext>
            </p:extLst>
          </p:nvPr>
        </p:nvGraphicFramePr>
        <p:xfrm>
          <a:off x="2899380" y="757365"/>
          <a:ext cx="6244620" cy="2287712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635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43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61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3C7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IPsec Encryption and Decryption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18537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4BB8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35654"/>
                  </a:ext>
                </a:extLst>
              </a:tr>
              <a:tr h="366616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FD.io Data Plane Efficiency </a:t>
                      </a:r>
                      <a:r>
                        <a:rPr lang="en-US" sz="1200" b="0" dirty="0"/>
                        <a:t>Metrics:</a:t>
                      </a:r>
                      <a:r>
                        <a:rPr lang="en-US" sz="1200" b="0" baseline="0" dirty="0"/>
                        <a:t>  { </a:t>
                      </a:r>
                      <a:r>
                        <a:rPr lang="en-US" sz="1200" b="0" dirty="0"/>
                        <a:t>+ }</a:t>
                      </a:r>
                      <a:r>
                        <a:rPr lang="en-US" sz="1200" b="0" baseline="0" dirty="0"/>
                        <a:t> higher is better</a:t>
                      </a:r>
                    </a:p>
                    <a:p>
                      <a:r>
                        <a:rPr lang="en-US" sz="1200" b="0" baseline="0" dirty="0"/>
                        <a:t>                 { - } lower is better</a:t>
                      </a:r>
                      <a:endParaRPr lang="en-US" sz="1200" b="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YESTERDAY</a:t>
                      </a:r>
                    </a:p>
                  </a:txBody>
                  <a:tcPr>
                    <a:solidFill>
                      <a:srgbClr val="18537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TODAY</a:t>
                      </a:r>
                    </a:p>
                  </a:txBody>
                  <a:tcPr>
                    <a:solidFill>
                      <a:srgbClr val="4BB8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BB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88">
                <a:tc vMerge="1"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Xeon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6252N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1853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Xeon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8360Y D stp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4BB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Improvement</a:t>
                      </a:r>
                    </a:p>
                  </a:txBody>
                  <a:tcPr>
                    <a:solidFill>
                      <a:srgbClr val="4BB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/>
                        <a:t>{ + } 2</a:t>
                      </a:r>
                      <a:r>
                        <a:rPr lang="en-US" sz="1200" baseline="0" dirty="0"/>
                        <a:t> Socket </a:t>
                      </a:r>
                      <a:r>
                        <a:rPr lang="en-US" sz="1200" dirty="0"/>
                        <a:t>forwarding</a:t>
                      </a:r>
                      <a:r>
                        <a:rPr lang="en-US" sz="1200" baseline="0" dirty="0"/>
                        <a:t> rate [Gbps]</a:t>
                      </a:r>
                      <a:endParaRPr lang="en-US" sz="1200" dirty="0"/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460 Gbps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1000 Gbps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+117 %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/>
                        <a:t>{ - } </a:t>
                      </a:r>
                      <a:r>
                        <a:rPr lang="en-US" sz="1200" dirty="0"/>
                        <a:t>Cycles /</a:t>
                      </a:r>
                      <a:r>
                        <a:rPr lang="en-US" sz="1200" baseline="0" dirty="0"/>
                        <a:t> Packet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1147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-47 %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{ + }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Instructions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/ Cycle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2.96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+2 %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{ - }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Instructions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/ Packet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3313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1815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-45 %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61" name="Table 360">
            <a:extLst>
              <a:ext uri="{FF2B5EF4-FFF2-40B4-BE49-F238E27FC236}">
                <a16:creationId xmlns:a16="http://schemas.microsoft.com/office/drawing/2014/main" id="{BB17971C-1420-0D47-BC75-103868E8DAE1}"/>
              </a:ext>
            </a:extLst>
          </p:cNvPr>
          <p:cNvGraphicFramePr>
            <a:graphicFrameLocks noGrp="1"/>
          </p:cNvGraphicFramePr>
          <p:nvPr/>
        </p:nvGraphicFramePr>
        <p:xfrm>
          <a:off x="2895600" y="3124200"/>
          <a:ext cx="6244620" cy="2287712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635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43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61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3C7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IPv4 Routing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18537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4BB8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997554"/>
                  </a:ext>
                </a:extLst>
              </a:tr>
              <a:tr h="366616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FD.io Data Plane Efficiency </a:t>
                      </a:r>
                      <a:r>
                        <a:rPr lang="en-US" sz="1200" b="0" dirty="0"/>
                        <a:t>Metrics:</a:t>
                      </a:r>
                      <a:r>
                        <a:rPr lang="en-US" sz="1200" b="0" baseline="0" dirty="0"/>
                        <a:t>  { </a:t>
                      </a:r>
                      <a:r>
                        <a:rPr lang="en-US" sz="1200" b="0" dirty="0"/>
                        <a:t>+ }</a:t>
                      </a:r>
                      <a:r>
                        <a:rPr lang="en-US" sz="1200" b="0" baseline="0" dirty="0"/>
                        <a:t> higher is better</a:t>
                      </a:r>
                    </a:p>
                    <a:p>
                      <a:r>
                        <a:rPr lang="en-US" sz="1200" b="0" baseline="0" dirty="0"/>
                        <a:t>                 { - } lower is better</a:t>
                      </a:r>
                      <a:endParaRPr lang="en-US" sz="1200" b="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YESTERDAY</a:t>
                      </a:r>
                    </a:p>
                  </a:txBody>
                  <a:tcPr>
                    <a:solidFill>
                      <a:srgbClr val="18537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TODAY</a:t>
                      </a:r>
                    </a:p>
                  </a:txBody>
                  <a:tcPr>
                    <a:solidFill>
                      <a:srgbClr val="4BB8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BB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88">
                <a:tc vMerge="1"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Xeon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6252N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1853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Xeon</a:t>
                      </a:r>
                      <a:r>
                        <a:rPr lang="en-US" sz="1200" b="1" kern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®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6338N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4BB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Improvement</a:t>
                      </a:r>
                    </a:p>
                  </a:txBody>
                  <a:tcPr>
                    <a:solidFill>
                      <a:srgbClr val="4BB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/>
                        <a:t>{ + } 2</a:t>
                      </a:r>
                      <a:r>
                        <a:rPr lang="en-US" sz="1200" baseline="0" dirty="0"/>
                        <a:t> Socket </a:t>
                      </a:r>
                      <a:r>
                        <a:rPr lang="en-US" sz="1200" dirty="0"/>
                        <a:t>forwarding</a:t>
                      </a:r>
                      <a:r>
                        <a:rPr lang="en-US" sz="1200" baseline="0" dirty="0"/>
                        <a:t> rate [Gbps]</a:t>
                      </a:r>
                      <a:endParaRPr lang="en-US" sz="1200" dirty="0"/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640 Gbps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1200 Gbps*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+88 %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/>
                        <a:t>{ - } </a:t>
                      </a:r>
                      <a:r>
                        <a:rPr lang="en-US" sz="1200" dirty="0"/>
                        <a:t>Cycles /</a:t>
                      </a:r>
                      <a:r>
                        <a:rPr lang="en-US" sz="1200" baseline="0" dirty="0"/>
                        <a:t> Packet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139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-11 %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{ + }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Instructions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/ Cycle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2.90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3.29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+13 %</a:t>
                      </a:r>
                    </a:p>
                  </a:txBody>
                  <a:tcPr>
                    <a:solidFill>
                      <a:srgbClr val="E4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524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{ - }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Instructions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/ Packet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+1 %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2" name="TextBox 361">
            <a:extLst>
              <a:ext uri="{FF2B5EF4-FFF2-40B4-BE49-F238E27FC236}">
                <a16:creationId xmlns:a16="http://schemas.microsoft.com/office/drawing/2014/main" id="{478CB72F-3445-4A49-8E16-A7BDB03C4D38}"/>
              </a:ext>
            </a:extLst>
          </p:cNvPr>
          <p:cNvSpPr txBox="1"/>
          <p:nvPr/>
        </p:nvSpPr>
        <p:spPr>
          <a:xfrm>
            <a:off x="2891444" y="5452646"/>
            <a:ext cx="6248776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80010" indent="-80010">
              <a:buFont typeface=".AppleSystemUIFont" charset="-120"/>
              <a:buChar char="*"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Measured 2 Socket forwarding rate is limited by PCIe I/O slot layout on tested compute machines; nominal forwarding rate for tested FD.io VPP configuration is 600 Gbps per Processor. Not all cores are used.</a:t>
            </a:r>
          </a:p>
        </p:txBody>
      </p:sp>
    </p:spTree>
    <p:extLst>
      <p:ext uri="{BB962C8B-B14F-4D97-AF65-F5344CB8AC3E}">
        <p14:creationId xmlns:p14="http://schemas.microsoft.com/office/powerpoint/2010/main" val="9531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3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2"/>
          <p:cNvSpPr txBox="1">
            <a:spLocks/>
          </p:cNvSpPr>
          <p:nvPr/>
        </p:nvSpPr>
        <p:spPr>
          <a:xfrm>
            <a:off x="8839200" y="636643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17176" y="5802700"/>
            <a:ext cx="10857989" cy="826700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269646" y="6626384"/>
            <a:ext cx="1160552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351688" y="5929106"/>
            <a:ext cx="7488624" cy="589428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/>
            <a:r>
              <a:rPr lang="en-US" sz="1867" b="1" dirty="0">
                <a:solidFill>
                  <a:srgbClr val="44546A"/>
                </a:solidFill>
              </a:rPr>
              <a:t>Breaking the Terabit Barrier of Secure</a:t>
            </a:r>
            <a:r>
              <a:rPr lang="en-US" sz="1867" dirty="0">
                <a:solidFill>
                  <a:srgbClr val="44546A"/>
                </a:solidFill>
              </a:rPr>
              <a:t> </a:t>
            </a:r>
            <a:r>
              <a:rPr lang="en-US" sz="1867" b="1" dirty="0" err="1">
                <a:solidFill>
                  <a:srgbClr val="44546A"/>
                </a:solidFill>
              </a:rPr>
              <a:t>NaaS</a:t>
            </a:r>
            <a:r>
              <a:rPr lang="en-US" sz="1867" b="1" dirty="0">
                <a:solidFill>
                  <a:srgbClr val="44546A"/>
                </a:solidFill>
              </a:rPr>
              <a:t> Services</a:t>
            </a:r>
            <a:br>
              <a:rPr lang="en-US" sz="1867" dirty="0">
                <a:solidFill>
                  <a:srgbClr val="44546A"/>
                </a:solidFill>
              </a:rPr>
            </a:br>
            <a:r>
              <a:rPr lang="en-US" sz="1867" b="1" dirty="0">
                <a:solidFill>
                  <a:srgbClr val="44546A"/>
                </a:solidFill>
              </a:rPr>
              <a:t>on a Single 2-Socket Intel® Xeon® Server !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535" y="3493343"/>
            <a:ext cx="379100" cy="322464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269646" y="5799684"/>
            <a:ext cx="1160552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391004" y="1494757"/>
            <a:ext cx="6091261" cy="4533433"/>
            <a:chOff x="293253" y="1178217"/>
            <a:chExt cx="4568446" cy="3400075"/>
          </a:xfrm>
        </p:grpSpPr>
        <p:sp>
          <p:nvSpPr>
            <p:cNvPr id="64" name="Pentagon 63"/>
            <p:cNvSpPr/>
            <p:nvPr/>
          </p:nvSpPr>
          <p:spPr>
            <a:xfrm>
              <a:off x="1701483" y="3775776"/>
              <a:ext cx="2254210" cy="631137"/>
            </a:xfrm>
            <a:prstGeom prst="homePlate">
              <a:avLst/>
            </a:pr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>
              <a:off x="1062266" y="3835648"/>
              <a:ext cx="655399" cy="74264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659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6" name="Rectangle 24"/>
            <p:cNvSpPr/>
            <p:nvPr/>
          </p:nvSpPr>
          <p:spPr>
            <a:xfrm flipH="1">
              <a:off x="762883" y="3792098"/>
              <a:ext cx="313615" cy="78619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1717664" y="1371053"/>
              <a:ext cx="2415997" cy="636551"/>
            </a:xfrm>
            <a:prstGeom prst="homePlate">
              <a:avLst/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8" name="Rectangle 30"/>
            <p:cNvSpPr/>
            <p:nvPr/>
          </p:nvSpPr>
          <p:spPr>
            <a:xfrm>
              <a:off x="859982" y="1178217"/>
              <a:ext cx="643059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9" name="Rectangle 30"/>
            <p:cNvSpPr/>
            <p:nvPr/>
          </p:nvSpPr>
          <p:spPr>
            <a:xfrm flipH="1">
              <a:off x="1503042" y="1178217"/>
              <a:ext cx="271263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0 w 823957"/>
                <a:gd name="connsiteY0" fmla="*/ 239125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239125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239125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239125"/>
                  </a:lnTo>
                  <a:close/>
                </a:path>
              </a:pathLst>
            </a:custGeom>
            <a:solidFill>
              <a:srgbClr val="0E3D5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1950324" y="1991240"/>
              <a:ext cx="2555443" cy="554985"/>
            </a:xfrm>
            <a:prstGeom prst="homePlate">
              <a:avLst/>
            </a:pr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>
              <a:off x="1950324" y="2546225"/>
              <a:ext cx="2911375" cy="652873"/>
            </a:xfrm>
            <a:prstGeom prst="homePlate">
              <a:avLst/>
            </a:pr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2" name="Pentagon 71"/>
            <p:cNvSpPr/>
            <p:nvPr/>
          </p:nvSpPr>
          <p:spPr>
            <a:xfrm>
              <a:off x="1974305" y="3193389"/>
              <a:ext cx="2458659" cy="636550"/>
            </a:xfrm>
            <a:prstGeom prst="homePlate">
              <a:avLst>
                <a:gd name="adj" fmla="val 41249"/>
              </a:avLst>
            </a:pr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>
              <a:off x="1156728" y="3193389"/>
              <a:ext cx="833762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48" h="784619">
                  <a:moveTo>
                    <a:pt x="8089" y="40445"/>
                  </a:moveTo>
                  <a:lnTo>
                    <a:pt x="647148" y="0"/>
                  </a:lnTo>
                  <a:cubicBezTo>
                    <a:pt x="645639" y="207614"/>
                    <a:pt x="644129" y="415229"/>
                    <a:pt x="642620" y="622843"/>
                  </a:cubicBezTo>
                  <a:lnTo>
                    <a:pt x="0" y="784619"/>
                  </a:lnTo>
                  <a:cubicBezTo>
                    <a:pt x="2696" y="552739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2874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4" name="Rectangle 24"/>
            <p:cNvSpPr/>
            <p:nvPr/>
          </p:nvSpPr>
          <p:spPr>
            <a:xfrm flipH="1">
              <a:off x="577939" y="3193388"/>
              <a:ext cx="594967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318 w 657466"/>
                <a:gd name="connsiteY0" fmla="*/ 32427 h 784619"/>
                <a:gd name="connsiteX1" fmla="*/ 657466 w 657466"/>
                <a:gd name="connsiteY1" fmla="*/ 0 h 784619"/>
                <a:gd name="connsiteX2" fmla="*/ 652938 w 657466"/>
                <a:gd name="connsiteY2" fmla="*/ 622843 h 784619"/>
                <a:gd name="connsiteX3" fmla="*/ 10318 w 657466"/>
                <a:gd name="connsiteY3" fmla="*/ 784619 h 784619"/>
                <a:gd name="connsiteX4" fmla="*/ 318 w 657466"/>
                <a:gd name="connsiteY4" fmla="*/ 32427 h 784619"/>
                <a:gd name="connsiteX0" fmla="*/ 8090 w 665238"/>
                <a:gd name="connsiteY0" fmla="*/ 32427 h 776601"/>
                <a:gd name="connsiteX1" fmla="*/ 665238 w 665238"/>
                <a:gd name="connsiteY1" fmla="*/ 0 h 776601"/>
                <a:gd name="connsiteX2" fmla="*/ 660710 w 665238"/>
                <a:gd name="connsiteY2" fmla="*/ 622843 h 776601"/>
                <a:gd name="connsiteX3" fmla="*/ 0 w 665238"/>
                <a:gd name="connsiteY3" fmla="*/ 776601 h 776601"/>
                <a:gd name="connsiteX4" fmla="*/ 8090 w 665238"/>
                <a:gd name="connsiteY4" fmla="*/ 32427 h 7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238" h="776601">
                  <a:moveTo>
                    <a:pt x="8090" y="32427"/>
                  </a:moveTo>
                  <a:lnTo>
                    <a:pt x="665238" y="0"/>
                  </a:lnTo>
                  <a:cubicBezTo>
                    <a:pt x="663729" y="207614"/>
                    <a:pt x="662219" y="415229"/>
                    <a:pt x="660710" y="622843"/>
                  </a:cubicBezTo>
                  <a:lnTo>
                    <a:pt x="0" y="776601"/>
                  </a:lnTo>
                  <a:cubicBezTo>
                    <a:pt x="2696" y="544721"/>
                    <a:pt x="5394" y="264307"/>
                    <a:pt x="8090" y="32427"/>
                  </a:cubicBezTo>
                  <a:close/>
                </a:path>
              </a:pathLst>
            </a:cu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5" name="Rectangle 30"/>
            <p:cNvSpPr/>
            <p:nvPr/>
          </p:nvSpPr>
          <p:spPr>
            <a:xfrm>
              <a:off x="561759" y="1768155"/>
              <a:ext cx="824161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6" name="Rectangle 30"/>
            <p:cNvSpPr/>
            <p:nvPr/>
          </p:nvSpPr>
          <p:spPr>
            <a:xfrm flipH="1">
              <a:off x="1378214" y="1768155"/>
              <a:ext cx="612274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22056 w 823957"/>
                <a:gd name="connsiteY0" fmla="*/ 218398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22056 w 823957"/>
                <a:gd name="connsiteY4" fmla="*/ 218398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22056" y="218398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22056" y="218398"/>
                  </a:lnTo>
                  <a:close/>
                </a:path>
              </a:pathLst>
            </a:custGeom>
            <a:solidFill>
              <a:srgbClr val="3C95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7" name="Rectangle 24"/>
            <p:cNvSpPr/>
            <p:nvPr/>
          </p:nvSpPr>
          <p:spPr>
            <a:xfrm>
              <a:off x="1244777" y="2440924"/>
              <a:ext cx="1016585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48152"/>
                <a:gd name="connsiteY0" fmla="*/ 0 h 825062"/>
                <a:gd name="connsiteX1" fmla="*/ 647148 w 648152"/>
                <a:gd name="connsiteY1" fmla="*/ 24266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  <a:gd name="connsiteX0" fmla="*/ 2930 w 648152"/>
                <a:gd name="connsiteY0" fmla="*/ 0 h 825062"/>
                <a:gd name="connsiteX1" fmla="*/ 647148 w 648152"/>
                <a:gd name="connsiteY1" fmla="*/ 113244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52" h="825062">
                  <a:moveTo>
                    <a:pt x="2930" y="0"/>
                  </a:moveTo>
                  <a:lnTo>
                    <a:pt x="647148" y="113244"/>
                  </a:lnTo>
                  <a:cubicBezTo>
                    <a:pt x="645639" y="320858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8" name="Rectangle 24"/>
            <p:cNvSpPr/>
            <p:nvPr/>
          </p:nvSpPr>
          <p:spPr>
            <a:xfrm flipH="1">
              <a:off x="293253" y="2440924"/>
              <a:ext cx="967703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52828"/>
                <a:gd name="connsiteY0" fmla="*/ 0 h 825062"/>
                <a:gd name="connsiteX1" fmla="*/ 652828 w 652828"/>
                <a:gd name="connsiteY1" fmla="*/ 161777 h 825062"/>
                <a:gd name="connsiteX2" fmla="*/ 647779 w 652828"/>
                <a:gd name="connsiteY2" fmla="*/ 736086 h 825062"/>
                <a:gd name="connsiteX3" fmla="*/ 0 w 652828"/>
                <a:gd name="connsiteY3" fmla="*/ 825062 h 825062"/>
                <a:gd name="connsiteX4" fmla="*/ 2930 w 652828"/>
                <a:gd name="connsiteY4" fmla="*/ 0 h 825062"/>
                <a:gd name="connsiteX0" fmla="*/ 2930 w 647891"/>
                <a:gd name="connsiteY0" fmla="*/ 0 h 825062"/>
                <a:gd name="connsiteX1" fmla="*/ 636569 w 647891"/>
                <a:gd name="connsiteY1" fmla="*/ 97066 h 825062"/>
                <a:gd name="connsiteX2" fmla="*/ 647779 w 647891"/>
                <a:gd name="connsiteY2" fmla="*/ 736086 h 825062"/>
                <a:gd name="connsiteX3" fmla="*/ 0 w 647891"/>
                <a:gd name="connsiteY3" fmla="*/ 825062 h 825062"/>
                <a:gd name="connsiteX4" fmla="*/ 2930 w 647891"/>
                <a:gd name="connsiteY4" fmla="*/ 0 h 825062"/>
                <a:gd name="connsiteX0" fmla="*/ 2930 w 648175"/>
                <a:gd name="connsiteY0" fmla="*/ 0 h 825062"/>
                <a:gd name="connsiteX1" fmla="*/ 647408 w 648175"/>
                <a:gd name="connsiteY1" fmla="*/ 121332 h 825062"/>
                <a:gd name="connsiteX2" fmla="*/ 647779 w 648175"/>
                <a:gd name="connsiteY2" fmla="*/ 736086 h 825062"/>
                <a:gd name="connsiteX3" fmla="*/ 0 w 648175"/>
                <a:gd name="connsiteY3" fmla="*/ 825062 h 825062"/>
                <a:gd name="connsiteX4" fmla="*/ 2930 w 648175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5" h="825062">
                  <a:moveTo>
                    <a:pt x="2930" y="0"/>
                  </a:moveTo>
                  <a:lnTo>
                    <a:pt x="647408" y="121332"/>
                  </a:lnTo>
                  <a:cubicBezTo>
                    <a:pt x="645899" y="328946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3119" y="2089318"/>
              <a:ext cx="1940542" cy="358828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Superior Performance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30431" y="1484840"/>
              <a:ext cx="2214246" cy="364135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Most Efficient on the Planet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3149" y="2701678"/>
              <a:ext cx="1884206" cy="335816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Flexible and Extensible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23089" y="3943349"/>
              <a:ext cx="1288386" cy="350881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Open Source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362092" y="3320530"/>
              <a:ext cx="1229581" cy="382269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Cloud Native</a:t>
              </a:r>
            </a:p>
          </p:txBody>
        </p:sp>
        <p:pic>
          <p:nvPicPr>
            <p:cNvPr id="84" name="Picture 83" descr="noun_65220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74" y="1307537"/>
              <a:ext cx="403140" cy="403140"/>
            </a:xfrm>
            <a:prstGeom prst="rect">
              <a:avLst/>
            </a:prstGeom>
          </p:spPr>
        </p:pic>
        <p:pic>
          <p:nvPicPr>
            <p:cNvPr id="85" name="Picture 84" descr="noun_74546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0" y="2693589"/>
              <a:ext cx="343905" cy="343905"/>
            </a:xfrm>
            <a:prstGeom prst="rect">
              <a:avLst/>
            </a:prstGeom>
          </p:spPr>
        </p:pic>
        <p:pic>
          <p:nvPicPr>
            <p:cNvPr id="86" name="Picture 85" descr="noun_3898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4" y="1983151"/>
              <a:ext cx="354213" cy="354213"/>
            </a:xfrm>
            <a:prstGeom prst="rect">
              <a:avLst/>
            </a:prstGeom>
          </p:spPr>
        </p:pic>
        <p:pic>
          <p:nvPicPr>
            <p:cNvPr id="87" name="Picture 86" descr="noun_2794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0" y="3347357"/>
              <a:ext cx="412241" cy="412241"/>
            </a:xfrm>
            <a:prstGeom prst="rect">
              <a:avLst/>
            </a:prstGeom>
          </p:spPr>
        </p:pic>
        <p:pic>
          <p:nvPicPr>
            <p:cNvPr id="88" name="Picture 87" descr="noun_3825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02" y="4068695"/>
              <a:ext cx="243479" cy="243479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7373991" y="4532572"/>
            <a:ext cx="450117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User-space data plane with optimized SW / HW interface for high density cloud native micro-services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73992" y="3712158"/>
            <a:ext cx="466560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Many programmable NF graph nodes, ~20 extension NF plugins, maximizing flexibility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73991" y="5287513"/>
            <a:ext cx="450117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FD.io collaboration activity: 21k+ commits, </a:t>
            </a:r>
            <a:b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</a:br>
            <a: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500+ contributors, 120+ organizations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0757" y="5060803"/>
            <a:ext cx="317945" cy="35750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751" y="4323632"/>
            <a:ext cx="397955" cy="360365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7373992" y="3463722"/>
            <a:ext cx="36023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0" dirty="0">
                <a:solidFill>
                  <a:srgbClr val="576A7A"/>
                </a:solidFill>
                <a:latin typeface="Arial"/>
                <a:cs typeface="Arial"/>
              </a:rPr>
              <a:t>SOFTWARE NETWORKING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373993" y="4264656"/>
            <a:ext cx="29145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0" dirty="0">
                <a:solidFill>
                  <a:srgbClr val="348DE3"/>
                </a:solidFill>
                <a:latin typeface="Arial"/>
                <a:cs typeface="Arial"/>
              </a:rPr>
              <a:t>CLOUD NETWORK SERVICES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373993" y="5027690"/>
            <a:ext cx="208406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0" dirty="0">
                <a:solidFill>
                  <a:srgbClr val="7CB742"/>
                </a:solidFill>
                <a:latin typeface="Arial"/>
                <a:cs typeface="Arial"/>
              </a:rPr>
              <a:t>LINUX FOUNDATION</a:t>
            </a:r>
          </a:p>
        </p:txBody>
      </p:sp>
      <p:sp>
        <p:nvSpPr>
          <p:cNvPr id="51" name="Title 54"/>
          <p:cNvSpPr txBox="1">
            <a:spLocks/>
          </p:cNvSpPr>
          <p:nvPr/>
        </p:nvSpPr>
        <p:spPr>
          <a:xfrm>
            <a:off x="746071" y="137198"/>
            <a:ext cx="9464729" cy="1158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/>
              <a:t>A Terabit Secure Network Data-Plane</a:t>
            </a:r>
            <a:br>
              <a:rPr lang="en-US" sz="3200"/>
            </a:b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For Native Cloud Network Services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2686" y="1522374"/>
            <a:ext cx="5246914" cy="925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019" y="1610238"/>
            <a:ext cx="366965" cy="391055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7373991" y="1890620"/>
            <a:ext cx="426716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Now even less CPU core cycles per packet: IPsec from 1147 to 612, IPv4 from 139 to 124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373992" y="1648606"/>
            <a:ext cx="146638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0B537C"/>
                </a:solidFill>
                <a:latin typeface="Arial"/>
                <a:ea typeface="Al Bayan Plain" charset="-78"/>
                <a:cs typeface="Arial"/>
              </a:rPr>
              <a:t>EFFICIENCY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792686" y="2492325"/>
            <a:ext cx="5246914" cy="925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0179" y="2626776"/>
            <a:ext cx="371867" cy="205937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7373992" y="2773545"/>
            <a:ext cx="481800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Best-in-class performance metrics, Terabit rates with IPsec, Billion packets/sec with IPv4 at Scale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373993" y="2546572"/>
            <a:ext cx="179284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333" b="0" dirty="0">
                <a:solidFill>
                  <a:srgbClr val="2AB8CD"/>
                </a:solidFill>
                <a:latin typeface="Arial"/>
                <a:cs typeface="Arial"/>
              </a:rPr>
              <a:t>PERFORMANCE</a:t>
            </a:r>
          </a:p>
        </p:txBody>
      </p:sp>
      <p:pic>
        <p:nvPicPr>
          <p:cNvPr id="54" name="Picture 2" descr="eon-pltnm-m-ww-rgb-300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622" y="5905357"/>
            <a:ext cx="634918" cy="63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9" descr="Picture 9">
            <a:extLst>
              <a:ext uri="{FF2B5EF4-FFF2-40B4-BE49-F238E27FC236}">
                <a16:creationId xmlns:a16="http://schemas.microsoft.com/office/drawing/2014/main" id="{39FFF762-0911-BD4D-88C9-E8CE32B147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9190" y="5911528"/>
            <a:ext cx="627350" cy="627350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000000">
                <a:alpha val="1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2"/>
          <p:cNvSpPr txBox="1">
            <a:spLocks/>
          </p:cNvSpPr>
          <p:nvPr/>
        </p:nvSpPr>
        <p:spPr>
          <a:xfrm>
            <a:off x="8839200" y="636643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9646" y="5799684"/>
            <a:ext cx="11605521" cy="829716"/>
            <a:chOff x="269646" y="5799684"/>
            <a:chExt cx="11605521" cy="829716"/>
          </a:xfrm>
        </p:grpSpPr>
        <p:sp>
          <p:nvSpPr>
            <p:cNvPr id="60" name="Rectangle 59"/>
            <p:cNvSpPr/>
            <p:nvPr/>
          </p:nvSpPr>
          <p:spPr>
            <a:xfrm>
              <a:off x="1017176" y="5802700"/>
              <a:ext cx="10857989" cy="826700"/>
            </a:xfrm>
            <a:prstGeom prst="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69646" y="5799684"/>
              <a:ext cx="1160552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69646" y="6626384"/>
              <a:ext cx="1160552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351688" y="5929106"/>
              <a:ext cx="7488624" cy="589428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defPPr>
                <a:defRPr lang="en-US"/>
              </a:defPPr>
              <a:lvl1pPr marR="0" lvl="0" indent="0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867" b="1" dirty="0">
                  <a:solidFill>
                    <a:srgbClr val="44546A"/>
                  </a:solidFill>
                </a:rPr>
                <a:t>Breaking the Terabit Barrier of Secure</a:t>
              </a:r>
              <a:r>
                <a:rPr lang="en-US" sz="1867" dirty="0">
                  <a:solidFill>
                    <a:srgbClr val="44546A"/>
                  </a:solidFill>
                </a:rPr>
                <a:t> </a:t>
              </a:r>
              <a:r>
                <a:rPr lang="en-US" sz="1867" b="1" dirty="0" err="1">
                  <a:solidFill>
                    <a:srgbClr val="44546A"/>
                  </a:solidFill>
                </a:rPr>
                <a:t>NaaS</a:t>
              </a:r>
              <a:r>
                <a:rPr lang="en-US" sz="1867" b="1" dirty="0">
                  <a:solidFill>
                    <a:srgbClr val="44546A"/>
                  </a:solidFill>
                </a:rPr>
                <a:t> Services</a:t>
              </a:r>
              <a:br>
                <a:rPr lang="en-US" sz="1867" dirty="0">
                  <a:solidFill>
                    <a:srgbClr val="44546A"/>
                  </a:solidFill>
                </a:rPr>
              </a:br>
              <a:r>
                <a:rPr lang="en-US" sz="1867" b="1" dirty="0">
                  <a:solidFill>
                    <a:srgbClr val="44546A"/>
                  </a:solidFill>
                </a:rPr>
                <a:t>on a Single 2-Socket Intel® Xeon® Server !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79019" y="1610238"/>
            <a:ext cx="4662140" cy="782955"/>
            <a:chOff x="6979019" y="1610238"/>
            <a:chExt cx="4662140" cy="782955"/>
          </a:xfrm>
        </p:grpSpPr>
        <p:sp>
          <p:nvSpPr>
            <p:cNvPr id="92" name="TextBox 91"/>
            <p:cNvSpPr txBox="1"/>
            <p:nvPr/>
          </p:nvSpPr>
          <p:spPr>
            <a:xfrm>
              <a:off x="7373991" y="1890620"/>
              <a:ext cx="4267168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white">
                      <a:lumMod val="50000"/>
                      <a:alpha val="92000"/>
                    </a:prstClr>
                  </a:solidFill>
                  <a:latin typeface="Arial"/>
                  <a:ea typeface="Al Bayan Plain" charset="-78"/>
                  <a:cs typeface="Arial"/>
                </a:rPr>
                <a:t>The most efficient software data plane Packet</a:t>
              </a:r>
            </a:p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white">
                      <a:lumMod val="50000"/>
                      <a:alpha val="92000"/>
                    </a:prstClr>
                  </a:solidFill>
                  <a:latin typeface="Arial"/>
                  <a:ea typeface="Al Bayan Plain" charset="-78"/>
                  <a:cs typeface="Arial"/>
                </a:rPr>
                <a:t>Processing on the planet</a:t>
              </a: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9019" y="1610238"/>
              <a:ext cx="366965" cy="391055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7373992" y="1648606"/>
              <a:ext cx="1466389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srgbClr val="0B537C"/>
                  </a:solidFill>
                  <a:latin typeface="Arial"/>
                  <a:ea typeface="Al Bayan Plain" charset="-78"/>
                  <a:cs typeface="Arial"/>
                </a:rPr>
                <a:t>EFFICIENCY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70179" y="2546572"/>
            <a:ext cx="4032453" cy="729546"/>
            <a:chOff x="6970179" y="2546572"/>
            <a:chExt cx="4032453" cy="729546"/>
          </a:xfrm>
        </p:grpSpPr>
        <p:sp>
          <p:nvSpPr>
            <p:cNvPr id="93" name="TextBox 92"/>
            <p:cNvSpPr txBox="1"/>
            <p:nvPr/>
          </p:nvSpPr>
          <p:spPr>
            <a:xfrm>
              <a:off x="7373992" y="2773545"/>
              <a:ext cx="3628640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white">
                      <a:lumMod val="50000"/>
                      <a:alpha val="92000"/>
                    </a:prstClr>
                  </a:solidFill>
                  <a:latin typeface="Arial"/>
                  <a:ea typeface="Al Bayan Plain" charset="-78"/>
                  <a:cs typeface="Arial"/>
                </a:rPr>
                <a:t>FD.io on x86 servers outperforms specialized packet processing HW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0179" y="2626776"/>
              <a:ext cx="371867" cy="205937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7373993" y="2546572"/>
              <a:ext cx="1792844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  <a:latin typeface="Al Bayan Plain" charset="-78"/>
                  <a:ea typeface="Al Bayan Plain" charset="-78"/>
                  <a:cs typeface="Al Bayan Plain" charset="-78"/>
                </a:defRPr>
              </a:lvl1pPr>
            </a:lstStyle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b="0">
                  <a:solidFill>
                    <a:srgbClr val="2AB8CD"/>
                  </a:solidFill>
                  <a:latin typeface="Arial"/>
                  <a:cs typeface="Arial"/>
                </a:rPr>
                <a:t>PERFORMANCE</a:t>
              </a:r>
              <a:endParaRPr lang="en-US" sz="1333" b="0" dirty="0">
                <a:solidFill>
                  <a:srgbClr val="2AB8CD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82535" y="3463722"/>
            <a:ext cx="4658622" cy="545890"/>
            <a:chOff x="6982535" y="3463722"/>
            <a:chExt cx="4658622" cy="545890"/>
          </a:xfrm>
        </p:grpSpPr>
        <p:sp>
          <p:nvSpPr>
            <p:cNvPr id="95" name="TextBox 94"/>
            <p:cNvSpPr txBox="1"/>
            <p:nvPr/>
          </p:nvSpPr>
          <p:spPr>
            <a:xfrm>
              <a:off x="7373992" y="3712158"/>
              <a:ext cx="4267165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white">
                      <a:lumMod val="50000"/>
                      <a:alpha val="92000"/>
                    </a:prstClr>
                  </a:solidFill>
                  <a:latin typeface="Arial"/>
                  <a:ea typeface="Al Bayan Plain" charset="-78"/>
                  <a:cs typeface="Arial"/>
                </a:rPr>
                <a:t>Software programmable, extendable and flexible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2535" y="3493343"/>
              <a:ext cx="379100" cy="322464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7373992" y="3463722"/>
              <a:ext cx="3602349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  <a:latin typeface="Al Bayan Plain" charset="-78"/>
                  <a:ea typeface="Al Bayan Plain" charset="-78"/>
                  <a:cs typeface="Al Bayan Plain" charset="-78"/>
                </a:defRPr>
              </a:lvl1pPr>
            </a:lstStyle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b="0" dirty="0">
                  <a:solidFill>
                    <a:srgbClr val="576A7A"/>
                  </a:solidFill>
                  <a:latin typeface="Arial"/>
                  <a:cs typeface="Arial"/>
                </a:rPr>
                <a:t>SOFTWARE NETWORKING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60751" y="4264656"/>
            <a:ext cx="4680407" cy="565370"/>
            <a:chOff x="6960751" y="4264656"/>
            <a:chExt cx="4680407" cy="565370"/>
          </a:xfrm>
        </p:grpSpPr>
        <p:sp>
          <p:nvSpPr>
            <p:cNvPr id="94" name="TextBox 93"/>
            <p:cNvSpPr txBox="1"/>
            <p:nvPr/>
          </p:nvSpPr>
          <p:spPr>
            <a:xfrm>
              <a:off x="7373991" y="4532572"/>
              <a:ext cx="426716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white">
                      <a:lumMod val="50000"/>
                      <a:alpha val="92000"/>
                    </a:prstClr>
                  </a:solidFill>
                  <a:latin typeface="Arial"/>
                  <a:ea typeface="Al Bayan Plain" charset="-78"/>
                  <a:cs typeface="Arial"/>
                </a:rPr>
                <a:t>Foundation for cloud network services</a:t>
              </a: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0751" y="4323632"/>
              <a:ext cx="397955" cy="360365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7373993" y="4264656"/>
              <a:ext cx="291456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  <a:latin typeface="Al Bayan Plain" charset="-78"/>
                  <a:ea typeface="Al Bayan Plain" charset="-78"/>
                  <a:cs typeface="Al Bayan Plain" charset="-78"/>
                </a:defRPr>
              </a:lvl1pPr>
            </a:lstStyle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b="0" dirty="0">
                  <a:solidFill>
                    <a:srgbClr val="348DE3"/>
                  </a:solidFill>
                  <a:latin typeface="Arial"/>
                  <a:cs typeface="Arial"/>
                </a:rPr>
                <a:t>CLOUD NETWORK SERVICES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00757" y="5132198"/>
            <a:ext cx="4874409" cy="557277"/>
            <a:chOff x="7000757" y="5132198"/>
            <a:chExt cx="4874409" cy="557277"/>
          </a:xfrm>
        </p:grpSpPr>
        <p:sp>
          <p:nvSpPr>
            <p:cNvPr id="96" name="TextBox 95"/>
            <p:cNvSpPr txBox="1"/>
            <p:nvPr/>
          </p:nvSpPr>
          <p:spPr>
            <a:xfrm>
              <a:off x="7373991" y="5392021"/>
              <a:ext cx="4501175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white">
                      <a:lumMod val="50000"/>
                      <a:alpha val="92000"/>
                    </a:prstClr>
                  </a:solidFill>
                  <a:latin typeface="Arial"/>
                  <a:ea typeface="Al Bayan Plain" charset="-78"/>
                  <a:cs typeface="Arial"/>
                </a:rPr>
                <a:t>Open source collaborative project in Linux Foundation</a:t>
              </a: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0757" y="5165311"/>
              <a:ext cx="317945" cy="357501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7373993" y="5132198"/>
              <a:ext cx="2084060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  <a:latin typeface="Al Bayan Plain" charset="-78"/>
                  <a:ea typeface="Al Bayan Plain" charset="-78"/>
                  <a:cs typeface="Al Bayan Plain" charset="-78"/>
                </a:defRPr>
              </a:lvl1pPr>
            </a:lstStyle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b="0" dirty="0">
                  <a:solidFill>
                    <a:srgbClr val="7CB742"/>
                  </a:solidFill>
                  <a:latin typeface="Arial"/>
                  <a:cs typeface="Arial"/>
                </a:rPr>
                <a:t>LINUX FOUNDATION</a:t>
              </a:r>
            </a:p>
          </p:txBody>
        </p:sp>
      </p:grpSp>
      <p:sp>
        <p:nvSpPr>
          <p:cNvPr id="52" name="Title 54"/>
          <p:cNvSpPr>
            <a:spLocks noGrp="1"/>
          </p:cNvSpPr>
          <p:nvPr>
            <p:ph type="title"/>
          </p:nvPr>
        </p:nvSpPr>
        <p:spPr>
          <a:xfrm>
            <a:off x="746071" y="137198"/>
            <a:ext cx="9464729" cy="1158202"/>
          </a:xfrm>
        </p:spPr>
        <p:txBody>
          <a:bodyPr/>
          <a:lstStyle/>
          <a:p>
            <a:r>
              <a:rPr lang="en-US" sz="4000" dirty="0"/>
              <a:t>A Terabit Secure Network Data-Plane</a:t>
            </a:r>
            <a:br>
              <a:rPr lang="en-US" sz="3200" dirty="0"/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For Cloud Network Services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391004" y="1494757"/>
            <a:ext cx="6091261" cy="4533433"/>
            <a:chOff x="293253" y="1178217"/>
            <a:chExt cx="4568446" cy="3400075"/>
          </a:xfrm>
        </p:grpSpPr>
        <p:sp>
          <p:nvSpPr>
            <p:cNvPr id="64" name="Pentagon 63"/>
            <p:cNvSpPr/>
            <p:nvPr/>
          </p:nvSpPr>
          <p:spPr>
            <a:xfrm>
              <a:off x="1701483" y="3775776"/>
              <a:ext cx="2254210" cy="631137"/>
            </a:xfrm>
            <a:prstGeom prst="homePlate">
              <a:avLst/>
            </a:pr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>
              <a:off x="1062266" y="3835648"/>
              <a:ext cx="655399" cy="74264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659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6" name="Rectangle 24"/>
            <p:cNvSpPr/>
            <p:nvPr/>
          </p:nvSpPr>
          <p:spPr>
            <a:xfrm flipH="1">
              <a:off x="762883" y="3792098"/>
              <a:ext cx="313615" cy="78619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1717664" y="1371053"/>
              <a:ext cx="2415997" cy="636551"/>
            </a:xfrm>
            <a:prstGeom prst="homePlate">
              <a:avLst/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8" name="Rectangle 30"/>
            <p:cNvSpPr/>
            <p:nvPr/>
          </p:nvSpPr>
          <p:spPr>
            <a:xfrm>
              <a:off x="859982" y="1178217"/>
              <a:ext cx="643059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9" name="Rectangle 30"/>
            <p:cNvSpPr/>
            <p:nvPr/>
          </p:nvSpPr>
          <p:spPr>
            <a:xfrm flipH="1">
              <a:off x="1503042" y="1178217"/>
              <a:ext cx="271263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0 w 823957"/>
                <a:gd name="connsiteY0" fmla="*/ 239125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239125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239125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239125"/>
                  </a:lnTo>
                  <a:close/>
                </a:path>
              </a:pathLst>
            </a:custGeom>
            <a:solidFill>
              <a:srgbClr val="0E3D5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1950324" y="1991240"/>
              <a:ext cx="2555443" cy="554985"/>
            </a:xfrm>
            <a:prstGeom prst="homePlate">
              <a:avLst/>
            </a:pr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>
              <a:off x="1950324" y="2546225"/>
              <a:ext cx="2911375" cy="652873"/>
            </a:xfrm>
            <a:prstGeom prst="homePlate">
              <a:avLst/>
            </a:pr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2" name="Pentagon 71"/>
            <p:cNvSpPr/>
            <p:nvPr/>
          </p:nvSpPr>
          <p:spPr>
            <a:xfrm>
              <a:off x="1974305" y="3193389"/>
              <a:ext cx="2458659" cy="636550"/>
            </a:xfrm>
            <a:prstGeom prst="homePlate">
              <a:avLst>
                <a:gd name="adj" fmla="val 41249"/>
              </a:avLst>
            </a:pr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>
              <a:off x="1156728" y="3193389"/>
              <a:ext cx="833762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48" h="784619">
                  <a:moveTo>
                    <a:pt x="8089" y="40445"/>
                  </a:moveTo>
                  <a:lnTo>
                    <a:pt x="647148" y="0"/>
                  </a:lnTo>
                  <a:cubicBezTo>
                    <a:pt x="645639" y="207614"/>
                    <a:pt x="644129" y="415229"/>
                    <a:pt x="642620" y="622843"/>
                  </a:cubicBezTo>
                  <a:lnTo>
                    <a:pt x="0" y="784619"/>
                  </a:lnTo>
                  <a:cubicBezTo>
                    <a:pt x="2696" y="552739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2874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4" name="Rectangle 24"/>
            <p:cNvSpPr/>
            <p:nvPr/>
          </p:nvSpPr>
          <p:spPr>
            <a:xfrm flipH="1">
              <a:off x="577939" y="3193388"/>
              <a:ext cx="594967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318 w 657466"/>
                <a:gd name="connsiteY0" fmla="*/ 32427 h 784619"/>
                <a:gd name="connsiteX1" fmla="*/ 657466 w 657466"/>
                <a:gd name="connsiteY1" fmla="*/ 0 h 784619"/>
                <a:gd name="connsiteX2" fmla="*/ 652938 w 657466"/>
                <a:gd name="connsiteY2" fmla="*/ 622843 h 784619"/>
                <a:gd name="connsiteX3" fmla="*/ 10318 w 657466"/>
                <a:gd name="connsiteY3" fmla="*/ 784619 h 784619"/>
                <a:gd name="connsiteX4" fmla="*/ 318 w 657466"/>
                <a:gd name="connsiteY4" fmla="*/ 32427 h 784619"/>
                <a:gd name="connsiteX0" fmla="*/ 8090 w 665238"/>
                <a:gd name="connsiteY0" fmla="*/ 32427 h 776601"/>
                <a:gd name="connsiteX1" fmla="*/ 665238 w 665238"/>
                <a:gd name="connsiteY1" fmla="*/ 0 h 776601"/>
                <a:gd name="connsiteX2" fmla="*/ 660710 w 665238"/>
                <a:gd name="connsiteY2" fmla="*/ 622843 h 776601"/>
                <a:gd name="connsiteX3" fmla="*/ 0 w 665238"/>
                <a:gd name="connsiteY3" fmla="*/ 776601 h 776601"/>
                <a:gd name="connsiteX4" fmla="*/ 8090 w 665238"/>
                <a:gd name="connsiteY4" fmla="*/ 32427 h 7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238" h="776601">
                  <a:moveTo>
                    <a:pt x="8090" y="32427"/>
                  </a:moveTo>
                  <a:lnTo>
                    <a:pt x="665238" y="0"/>
                  </a:lnTo>
                  <a:cubicBezTo>
                    <a:pt x="663729" y="207614"/>
                    <a:pt x="662219" y="415229"/>
                    <a:pt x="660710" y="622843"/>
                  </a:cubicBezTo>
                  <a:lnTo>
                    <a:pt x="0" y="776601"/>
                  </a:lnTo>
                  <a:cubicBezTo>
                    <a:pt x="2696" y="544721"/>
                    <a:pt x="5394" y="264307"/>
                    <a:pt x="8090" y="32427"/>
                  </a:cubicBezTo>
                  <a:close/>
                </a:path>
              </a:pathLst>
            </a:cu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5" name="Rectangle 30"/>
            <p:cNvSpPr/>
            <p:nvPr/>
          </p:nvSpPr>
          <p:spPr>
            <a:xfrm>
              <a:off x="561759" y="1768155"/>
              <a:ext cx="824161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6" name="Rectangle 30"/>
            <p:cNvSpPr/>
            <p:nvPr/>
          </p:nvSpPr>
          <p:spPr>
            <a:xfrm flipH="1">
              <a:off x="1378214" y="1768155"/>
              <a:ext cx="612274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22056 w 823957"/>
                <a:gd name="connsiteY0" fmla="*/ 218398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22056 w 823957"/>
                <a:gd name="connsiteY4" fmla="*/ 218398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22056" y="218398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22056" y="218398"/>
                  </a:lnTo>
                  <a:close/>
                </a:path>
              </a:pathLst>
            </a:custGeom>
            <a:solidFill>
              <a:srgbClr val="3C95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7" name="Rectangle 24"/>
            <p:cNvSpPr/>
            <p:nvPr/>
          </p:nvSpPr>
          <p:spPr>
            <a:xfrm>
              <a:off x="1244777" y="2440924"/>
              <a:ext cx="1016585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48152"/>
                <a:gd name="connsiteY0" fmla="*/ 0 h 825062"/>
                <a:gd name="connsiteX1" fmla="*/ 647148 w 648152"/>
                <a:gd name="connsiteY1" fmla="*/ 24266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  <a:gd name="connsiteX0" fmla="*/ 2930 w 648152"/>
                <a:gd name="connsiteY0" fmla="*/ 0 h 825062"/>
                <a:gd name="connsiteX1" fmla="*/ 647148 w 648152"/>
                <a:gd name="connsiteY1" fmla="*/ 113244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52" h="825062">
                  <a:moveTo>
                    <a:pt x="2930" y="0"/>
                  </a:moveTo>
                  <a:lnTo>
                    <a:pt x="647148" y="113244"/>
                  </a:lnTo>
                  <a:cubicBezTo>
                    <a:pt x="645639" y="320858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8" name="Rectangle 24"/>
            <p:cNvSpPr/>
            <p:nvPr/>
          </p:nvSpPr>
          <p:spPr>
            <a:xfrm flipH="1">
              <a:off x="293253" y="2440924"/>
              <a:ext cx="967703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52828"/>
                <a:gd name="connsiteY0" fmla="*/ 0 h 825062"/>
                <a:gd name="connsiteX1" fmla="*/ 652828 w 652828"/>
                <a:gd name="connsiteY1" fmla="*/ 161777 h 825062"/>
                <a:gd name="connsiteX2" fmla="*/ 647779 w 652828"/>
                <a:gd name="connsiteY2" fmla="*/ 736086 h 825062"/>
                <a:gd name="connsiteX3" fmla="*/ 0 w 652828"/>
                <a:gd name="connsiteY3" fmla="*/ 825062 h 825062"/>
                <a:gd name="connsiteX4" fmla="*/ 2930 w 652828"/>
                <a:gd name="connsiteY4" fmla="*/ 0 h 825062"/>
                <a:gd name="connsiteX0" fmla="*/ 2930 w 647891"/>
                <a:gd name="connsiteY0" fmla="*/ 0 h 825062"/>
                <a:gd name="connsiteX1" fmla="*/ 636569 w 647891"/>
                <a:gd name="connsiteY1" fmla="*/ 97066 h 825062"/>
                <a:gd name="connsiteX2" fmla="*/ 647779 w 647891"/>
                <a:gd name="connsiteY2" fmla="*/ 736086 h 825062"/>
                <a:gd name="connsiteX3" fmla="*/ 0 w 647891"/>
                <a:gd name="connsiteY3" fmla="*/ 825062 h 825062"/>
                <a:gd name="connsiteX4" fmla="*/ 2930 w 647891"/>
                <a:gd name="connsiteY4" fmla="*/ 0 h 825062"/>
                <a:gd name="connsiteX0" fmla="*/ 2930 w 648175"/>
                <a:gd name="connsiteY0" fmla="*/ 0 h 825062"/>
                <a:gd name="connsiteX1" fmla="*/ 647408 w 648175"/>
                <a:gd name="connsiteY1" fmla="*/ 121332 h 825062"/>
                <a:gd name="connsiteX2" fmla="*/ 647779 w 648175"/>
                <a:gd name="connsiteY2" fmla="*/ 736086 h 825062"/>
                <a:gd name="connsiteX3" fmla="*/ 0 w 648175"/>
                <a:gd name="connsiteY3" fmla="*/ 825062 h 825062"/>
                <a:gd name="connsiteX4" fmla="*/ 2930 w 648175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5" h="825062">
                  <a:moveTo>
                    <a:pt x="2930" y="0"/>
                  </a:moveTo>
                  <a:lnTo>
                    <a:pt x="647408" y="121332"/>
                  </a:lnTo>
                  <a:cubicBezTo>
                    <a:pt x="645899" y="328946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3119" y="2089318"/>
              <a:ext cx="1940542" cy="358828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Superior Performance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30431" y="1484840"/>
              <a:ext cx="2214246" cy="364135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Most Efficient on the Planet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3149" y="2701678"/>
              <a:ext cx="1884206" cy="335816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Flexible and Extensible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23089" y="3943349"/>
              <a:ext cx="1288386" cy="350881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Open Source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362092" y="3320530"/>
              <a:ext cx="1334696" cy="382269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/>
            <a:p>
              <a:pPr defTabSz="914377" fontAlgn="base">
                <a:spcBef>
                  <a:spcPts val="100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white"/>
                  </a:solidFill>
                  <a:latin typeface="Arial"/>
                  <a:cs typeface="Arial"/>
                </a:rPr>
                <a:t>Cloud Networking</a:t>
              </a:r>
            </a:p>
          </p:txBody>
        </p:sp>
        <p:pic>
          <p:nvPicPr>
            <p:cNvPr id="84" name="Picture 83" descr="noun_65220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74" y="1307537"/>
              <a:ext cx="403140" cy="403140"/>
            </a:xfrm>
            <a:prstGeom prst="rect">
              <a:avLst/>
            </a:prstGeom>
          </p:spPr>
        </p:pic>
        <p:pic>
          <p:nvPicPr>
            <p:cNvPr id="85" name="Picture 84" descr="noun_745467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0" y="2693589"/>
              <a:ext cx="343905" cy="343905"/>
            </a:xfrm>
            <a:prstGeom prst="rect">
              <a:avLst/>
            </a:prstGeom>
          </p:spPr>
        </p:pic>
        <p:pic>
          <p:nvPicPr>
            <p:cNvPr id="86" name="Picture 85" descr="noun_38989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4" y="1983151"/>
              <a:ext cx="354213" cy="354213"/>
            </a:xfrm>
            <a:prstGeom prst="rect">
              <a:avLst/>
            </a:prstGeom>
          </p:spPr>
        </p:pic>
        <p:pic>
          <p:nvPicPr>
            <p:cNvPr id="87" name="Picture 86" descr="noun_27949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0" y="3347357"/>
              <a:ext cx="412241" cy="412241"/>
            </a:xfrm>
            <a:prstGeom prst="rect">
              <a:avLst/>
            </a:prstGeom>
          </p:spPr>
        </p:pic>
        <p:pic>
          <p:nvPicPr>
            <p:cNvPr id="88" name="Picture 87" descr="noun_38251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02" y="4068695"/>
              <a:ext cx="243479" cy="243479"/>
            </a:xfrm>
            <a:prstGeom prst="rect">
              <a:avLst/>
            </a:prstGeom>
          </p:spPr>
        </p:pic>
      </p:grpSp>
      <p:sp>
        <p:nvSpPr>
          <p:cNvPr id="104" name="Rectangle 103"/>
          <p:cNvSpPr/>
          <p:nvPr/>
        </p:nvSpPr>
        <p:spPr>
          <a:xfrm>
            <a:off x="9840313" y="84083"/>
            <a:ext cx="2215054" cy="86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679223" y="1964901"/>
            <a:ext cx="4603185" cy="367389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541" y="214167"/>
            <a:ext cx="11340259" cy="1005033"/>
          </a:xfrm>
        </p:spPr>
        <p:txBody>
          <a:bodyPr>
            <a:noAutofit/>
          </a:bodyPr>
          <a:lstStyle/>
          <a:p>
            <a:r>
              <a:rPr lang="en-US" sz="4000" dirty="0"/>
              <a:t>FD.io VPP – Vector Packet Processor</a:t>
            </a:r>
            <a:br>
              <a:rPr lang="en-US" sz="4000" dirty="0"/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Compute Optimized SW Network Platform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7463" y="2286000"/>
            <a:ext cx="6318337" cy="3276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Packet Processing Software Platform</a:t>
            </a:r>
          </a:p>
          <a:p>
            <a:pPr marL="403225" lvl="1" indent="-223838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performance</a:t>
            </a:r>
          </a:p>
          <a:p>
            <a:pPr marL="403225" lvl="1" indent="-223838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Linux user space</a:t>
            </a:r>
          </a:p>
          <a:p>
            <a:pPr marL="403225" lvl="1" indent="-223838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Runs on compute CPUs:             </a:t>
            </a:r>
          </a:p>
          <a:p>
            <a:pPr marL="688975" lvl="2" indent="-230188">
              <a:buFont typeface=".AppleSystemUIFont" charset="-120"/>
              <a:buChar char="-"/>
            </a:pPr>
            <a:r>
              <a:rPr lang="en-US" dirty="0">
                <a:solidFill>
                  <a:srgbClr val="117CC3"/>
                </a:solidFill>
              </a:rPr>
              <a:t>And “knows” how to run them well !</a:t>
            </a:r>
            <a:br>
              <a:rPr lang="en-US" dirty="0">
                <a:solidFill>
                  <a:schemeClr val="accent6"/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9387" lvl="1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Shipping at volume in server &amp; embedded products since 2004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089110" y="3504235"/>
            <a:ext cx="3783411" cy="683825"/>
          </a:xfrm>
          <a:prstGeom prst="roundRect">
            <a:avLst>
              <a:gd name="adj" fmla="val 50000"/>
            </a:avLst>
          </a:prstGeom>
          <a:solidFill>
            <a:srgbClr val="7CB742"/>
          </a:solidFill>
          <a:ln w="57150">
            <a:solidFill>
              <a:srgbClr val="4C7428">
                <a:alpha val="67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Packet Processing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677400" y="3429000"/>
            <a:ext cx="1776490" cy="457200"/>
            <a:chOff x="9677400" y="3429000"/>
            <a:chExt cx="1776490" cy="457200"/>
          </a:xfrm>
        </p:grpSpPr>
        <p:pic>
          <p:nvPicPr>
            <p:cNvPr id="25" name="Picture 24" descr="fdio_int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0" y="3429000"/>
              <a:ext cx="744279" cy="4572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1942" y="3429000"/>
              <a:ext cx="60960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701" y="3438293"/>
              <a:ext cx="347189" cy="438615"/>
            </a:xfrm>
            <a:prstGeom prst="rect">
              <a:avLst/>
            </a:prstGeom>
          </p:spPr>
        </p:pic>
      </p:grpSp>
      <p:cxnSp>
        <p:nvCxnSpPr>
          <p:cNvPr id="18" name="Straight Arrow Connector 17"/>
          <p:cNvCxnSpPr>
            <a:endCxn id="13" idx="3"/>
          </p:cNvCxnSpPr>
          <p:nvPr/>
        </p:nvCxnSpPr>
        <p:spPr>
          <a:xfrm flipH="1">
            <a:off x="4872521" y="3846148"/>
            <a:ext cx="683502" cy="0"/>
          </a:xfrm>
          <a:prstGeom prst="straightConnector1">
            <a:avLst/>
          </a:prstGeom>
          <a:ln w="44450">
            <a:solidFill>
              <a:srgbClr val="3B48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1000" y="3846148"/>
            <a:ext cx="686477" cy="0"/>
          </a:xfrm>
          <a:prstGeom prst="straightConnector1">
            <a:avLst/>
          </a:prstGeom>
          <a:ln w="44450">
            <a:solidFill>
              <a:srgbClr val="3B48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089110" y="2619969"/>
            <a:ext cx="3783410" cy="713309"/>
          </a:xfrm>
          <a:prstGeom prst="roundRect">
            <a:avLst>
              <a:gd name="adj" fmla="val 50000"/>
            </a:avLst>
          </a:prstGeom>
          <a:solidFill>
            <a:srgbClr val="0B53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Management Agent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89110" y="4369815"/>
            <a:ext cx="3783411" cy="683825"/>
          </a:xfrm>
          <a:prstGeom prst="roundRect">
            <a:avLst>
              <a:gd name="adj" fmla="val 50000"/>
            </a:avLst>
          </a:prstGeom>
          <a:solidFill>
            <a:srgbClr val="4BB8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Network IO</a:t>
            </a:r>
            <a:endParaRPr lang="en-US" sz="24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855977" y="84083"/>
            <a:ext cx="2199390" cy="86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4915" y="1786434"/>
            <a:ext cx="31057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067477" y="1780235"/>
            <a:ext cx="3698731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Bare-metal / VM / Container</a:t>
            </a:r>
          </a:p>
        </p:txBody>
      </p:sp>
    </p:spTree>
    <p:extLst>
      <p:ext uri="{BB962C8B-B14F-4D97-AF65-F5344CB8AC3E}">
        <p14:creationId xmlns:p14="http://schemas.microsoft.com/office/powerpoint/2010/main" val="12428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uiExpand="1" build="p"/>
      <p:bldP spid="13" grpId="0" animBg="1"/>
      <p:bldP spid="39" grpId="0" animBg="1"/>
      <p:bldP spid="42" grpId="0" animBg="1"/>
      <p:bldP spid="16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1"/>
          <p:cNvSpPr txBox="1">
            <a:spLocks/>
          </p:cNvSpPr>
          <p:nvPr/>
        </p:nvSpPr>
        <p:spPr bwMode="auto">
          <a:xfrm>
            <a:off x="742373" y="205370"/>
            <a:ext cx="11340259" cy="10245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FD.io VPP – The “Magic” of Vectors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Compute Optimized SW Network Platform</a:t>
            </a:r>
            <a:endParaRPr lang="en-US" sz="2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5849" y="1358325"/>
            <a:ext cx="3771914" cy="613190"/>
            <a:chOff x="405849" y="1358325"/>
            <a:chExt cx="3771914" cy="613190"/>
          </a:xfrm>
        </p:grpSpPr>
        <p:sp>
          <p:nvSpPr>
            <p:cNvPr id="38" name="Oval 37"/>
            <p:cNvSpPr/>
            <p:nvPr/>
          </p:nvSpPr>
          <p:spPr>
            <a:xfrm>
              <a:off x="405849" y="1457607"/>
              <a:ext cx="353574" cy="353574"/>
            </a:xfrm>
            <a:prstGeom prst="ellipse">
              <a:avLst/>
            </a:prstGeom>
            <a:solidFill>
              <a:srgbClr val="1853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901969" y="1358325"/>
              <a:ext cx="31090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Packet processing is decomposed</a:t>
              </a:r>
            </a:p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into a directed graph of nodes …</a:t>
              </a:r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445344" y="1951373"/>
              <a:ext cx="3732419" cy="201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203519" y="1953188"/>
            <a:ext cx="1435463" cy="3161062"/>
            <a:chOff x="5203519" y="1953188"/>
            <a:chExt cx="1435463" cy="3161062"/>
          </a:xfrm>
        </p:grpSpPr>
        <p:sp>
          <p:nvSpPr>
            <p:cNvPr id="134" name="Rectangle 133"/>
            <p:cNvSpPr/>
            <p:nvPr/>
          </p:nvSpPr>
          <p:spPr>
            <a:xfrm>
              <a:off x="5203519" y="1953188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0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203519" y="2243953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1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5203519" y="2534718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2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203519" y="2825483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3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203519" y="3116248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4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203519" y="3407013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5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203519" y="3697777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6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203519" y="3988542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7</a:t>
              </a: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203519" y="4279307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8</a:t>
              </a: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203519" y="4570072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9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203521" y="4860833"/>
              <a:ext cx="1435461" cy="253417"/>
            </a:xfrm>
            <a:prstGeom prst="rect">
              <a:avLst/>
            </a:prstGeom>
            <a:solidFill>
              <a:srgbClr val="4BB8CE">
                <a:alpha val="12157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Packet 10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42227" y="1342327"/>
            <a:ext cx="3239190" cy="613190"/>
            <a:chOff x="4342227" y="1342327"/>
            <a:chExt cx="3239190" cy="613190"/>
          </a:xfrm>
        </p:grpSpPr>
        <p:sp>
          <p:nvSpPr>
            <p:cNvPr id="145" name="Rectangle 144"/>
            <p:cNvSpPr/>
            <p:nvPr/>
          </p:nvSpPr>
          <p:spPr>
            <a:xfrm>
              <a:off x="4862396" y="1342327"/>
              <a:ext cx="23766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… packets move through </a:t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graph nodes in vector …</a:t>
              </a:r>
            </a:p>
          </p:txBody>
        </p:sp>
        <p:sp>
          <p:nvSpPr>
            <p:cNvPr id="146" name="Oval 145"/>
            <p:cNvSpPr/>
            <p:nvPr/>
          </p:nvSpPr>
          <p:spPr>
            <a:xfrm>
              <a:off x="4342227" y="1445450"/>
              <a:ext cx="353574" cy="353574"/>
            </a:xfrm>
            <a:prstGeom prst="ellipse">
              <a:avLst/>
            </a:prstGeom>
            <a:solidFill>
              <a:srgbClr val="4BB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4352551" y="1935375"/>
              <a:ext cx="3228866" cy="201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9932757" y="84083"/>
            <a:ext cx="2122609" cy="86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848600" y="1342327"/>
            <a:ext cx="3596830" cy="3840170"/>
            <a:chOff x="7848600" y="1342327"/>
            <a:chExt cx="3596830" cy="3840170"/>
          </a:xfrm>
        </p:grpSpPr>
        <p:grpSp>
          <p:nvGrpSpPr>
            <p:cNvPr id="184" name="Group 183"/>
            <p:cNvGrpSpPr/>
            <p:nvPr/>
          </p:nvGrpSpPr>
          <p:grpSpPr>
            <a:xfrm>
              <a:off x="8157194" y="1342327"/>
              <a:ext cx="3288236" cy="3748667"/>
              <a:chOff x="8157194" y="1342327"/>
              <a:chExt cx="3288236" cy="3748667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8157194" y="2341218"/>
                <a:ext cx="3208242" cy="2002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8816049" y="2156550"/>
                <a:ext cx="18905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Microprocessor</a:t>
                </a: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503718" y="1342327"/>
                <a:ext cx="294171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… graph nodes are optimized </a:t>
                </a:r>
                <a:b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to fit inside the instruction cache …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8559176" y="4567774"/>
                <a:ext cx="27652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… packets are pre-fetched </a:t>
                </a:r>
                <a:b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into the data cache.</a:t>
                </a: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8342851" y="2700619"/>
                <a:ext cx="2836928" cy="567378"/>
                <a:chOff x="7983473" y="2737045"/>
                <a:chExt cx="2836928" cy="567378"/>
              </a:xfrm>
            </p:grpSpPr>
            <p:sp>
              <p:nvSpPr>
                <p:cNvPr id="162" name="Rounded Rectangle 161"/>
                <p:cNvSpPr/>
                <p:nvPr/>
              </p:nvSpPr>
              <p:spPr>
                <a:xfrm>
                  <a:off x="7983473" y="2737045"/>
                  <a:ext cx="2836928" cy="5673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48DE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prstClr val="white"/>
                      </a:solidFill>
                      <a:latin typeface="Arial" charset="0"/>
                      <a:ea typeface="Arial" charset="0"/>
                      <a:cs typeface="Arial" charset="0"/>
                    </a:rPr>
                    <a:t>   Instruction Cache</a:t>
                  </a:r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8153400" y="2843947"/>
                  <a:ext cx="353574" cy="3535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rgbClr val="348DE3"/>
                      </a:solidFill>
                      <a:latin typeface="Arial" charset="0"/>
                      <a:ea typeface="Arial" charset="0"/>
                      <a:cs typeface="Arial" charset="0"/>
                    </a:rPr>
                    <a:t>3</a:t>
                  </a: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8342851" y="3466516"/>
                <a:ext cx="2836928" cy="567378"/>
                <a:chOff x="7978650" y="3502942"/>
                <a:chExt cx="2836928" cy="567378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7978650" y="3502942"/>
                  <a:ext cx="2836928" cy="5673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CB74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prstClr val="white"/>
                      </a:solidFill>
                      <a:latin typeface="Arial" charset="0"/>
                      <a:ea typeface="Arial" charset="0"/>
                      <a:cs typeface="Arial" charset="0"/>
                    </a:rPr>
                    <a:t>Data Cache</a:t>
                  </a:r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8153400" y="3609844"/>
                  <a:ext cx="353574" cy="3535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rgbClr val="7CB742"/>
                      </a:solidFill>
                      <a:latin typeface="Arial" charset="0"/>
                      <a:ea typeface="Arial" charset="0"/>
                      <a:cs typeface="Arial" charset="0"/>
                    </a:rPr>
                    <a:t>4</a:t>
                  </a:r>
                </a:p>
              </p:txBody>
            </p:sp>
          </p:grpSp>
        </p:grpSp>
        <p:cxnSp>
          <p:nvCxnSpPr>
            <p:cNvPr id="171" name="Straight Connector 170"/>
            <p:cNvCxnSpPr/>
            <p:nvPr/>
          </p:nvCxnSpPr>
          <p:spPr>
            <a:xfrm>
              <a:off x="7848600" y="1440541"/>
              <a:ext cx="0" cy="374195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8150144" y="1450710"/>
              <a:ext cx="353574" cy="353574"/>
            </a:xfrm>
            <a:prstGeom prst="ellipse">
              <a:avLst/>
            </a:prstGeom>
            <a:solidFill>
              <a:srgbClr val="348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8155403" y="4650826"/>
              <a:ext cx="353574" cy="353574"/>
            </a:xfrm>
            <a:prstGeom prst="ellipse">
              <a:avLst/>
            </a:prstGeom>
            <a:solidFill>
              <a:srgbClr val="7CB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9646" y="5799684"/>
            <a:ext cx="11605521" cy="829716"/>
            <a:chOff x="269646" y="5799684"/>
            <a:chExt cx="11605521" cy="829716"/>
          </a:xfrm>
        </p:grpSpPr>
        <p:sp>
          <p:nvSpPr>
            <p:cNvPr id="94" name="Rectangle 93"/>
            <p:cNvSpPr/>
            <p:nvPr/>
          </p:nvSpPr>
          <p:spPr>
            <a:xfrm>
              <a:off x="1061544" y="5802700"/>
              <a:ext cx="10813621" cy="826700"/>
            </a:xfrm>
            <a:prstGeom prst="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269646" y="5799684"/>
              <a:ext cx="1160552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69646" y="6626384"/>
              <a:ext cx="1160552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269647" y="5929106"/>
              <a:ext cx="11605518" cy="589428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defPPr>
                <a:defRPr lang="en-US"/>
              </a:defPPr>
              <a:lvl1pPr marR="0" lvl="0" indent="0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867" b="1" dirty="0">
                  <a:solidFill>
                    <a:srgbClr val="44546A"/>
                  </a:solidFill>
                </a:rPr>
                <a:t>Makes use of modern Intel® Xeon® Processor micro-architectures. </a:t>
              </a:r>
              <a:br>
                <a:rPr lang="en-US" sz="1867" b="1" dirty="0">
                  <a:solidFill>
                    <a:srgbClr val="44546A"/>
                  </a:solidFill>
                </a:rPr>
              </a:br>
              <a:r>
                <a:rPr lang="en-US" sz="1867" b="1" dirty="0">
                  <a:solidFill>
                    <a:srgbClr val="44546A"/>
                  </a:solidFill>
                </a:rPr>
                <a:t>Instruction cache &amp; data cache always hot </a:t>
              </a:r>
              <a:r>
                <a:rPr lang="en-US" sz="2000" b="1" dirty="0">
                  <a:solidFill>
                    <a:srgbClr val="44536A"/>
                  </a:solidFill>
                  <a:latin typeface="Arial" charset="0"/>
                  <a:ea typeface="Arial" charset="0"/>
                  <a:cs typeface="Arial" charset="0"/>
                  <a:sym typeface="Wingdings"/>
                </a:rPr>
                <a:t></a:t>
              </a:r>
              <a:r>
                <a:rPr lang="en-US" sz="1867" b="1" dirty="0">
                  <a:solidFill>
                    <a:srgbClr val="44546A"/>
                  </a:solidFill>
                </a:rPr>
                <a:t> Minimized memory latency and usage.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1548" y="2073398"/>
            <a:ext cx="2099058" cy="295145"/>
            <a:chOff x="1101548" y="2073398"/>
            <a:chExt cx="2099058" cy="295145"/>
          </a:xfrm>
        </p:grpSpPr>
        <p:sp>
          <p:nvSpPr>
            <p:cNvPr id="91" name="Rounded Rectangle 90"/>
            <p:cNvSpPr/>
            <p:nvPr/>
          </p:nvSpPr>
          <p:spPr>
            <a:xfrm>
              <a:off x="1101548" y="2073398"/>
              <a:ext cx="636078" cy="2951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vhost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-user-</a:t>
              </a:r>
            </a:p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input</a:t>
              </a: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853910" y="2073398"/>
              <a:ext cx="636078" cy="2951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af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-packet-</a:t>
              </a:r>
            </a:p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input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564528" y="2073398"/>
              <a:ext cx="636078" cy="2951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dpdk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-input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4689" y="3323759"/>
            <a:ext cx="1511592" cy="880051"/>
            <a:chOff x="1104689" y="3323759"/>
            <a:chExt cx="1511592" cy="880051"/>
          </a:xfrm>
        </p:grpSpPr>
        <p:sp>
          <p:nvSpPr>
            <p:cNvPr id="102" name="Rounded Rectangle 101"/>
            <p:cNvSpPr/>
            <p:nvPr/>
          </p:nvSpPr>
          <p:spPr>
            <a:xfrm>
              <a:off x="1104689" y="3870265"/>
              <a:ext cx="636078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ip4-lookup-</a:t>
              </a:r>
            </a:p>
            <a:p>
              <a:pPr algn="ctr"/>
              <a:r>
                <a:rPr lang="en-US" sz="9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mulitcast</a:t>
              </a:r>
              <a:endParaRPr lang="en-US" sz="9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853910" y="3870265"/>
              <a:ext cx="636078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ip4-lookup*</a:t>
              </a:r>
            </a:p>
          </p:txBody>
        </p:sp>
        <p:cxnSp>
          <p:nvCxnSpPr>
            <p:cNvPr id="103" name="Elbow Connector 102"/>
            <p:cNvCxnSpPr/>
            <p:nvPr/>
          </p:nvCxnSpPr>
          <p:spPr>
            <a:xfrm rot="5400000">
              <a:off x="2120862" y="3374846"/>
              <a:ext cx="546506" cy="444332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853910" y="2368543"/>
            <a:ext cx="901443" cy="565601"/>
            <a:chOff x="1853910" y="2368543"/>
            <a:chExt cx="901443" cy="565601"/>
          </a:xfrm>
        </p:grpSpPr>
        <p:sp>
          <p:nvSpPr>
            <p:cNvPr id="105" name="Rounded Rectangle 104"/>
            <p:cNvSpPr/>
            <p:nvPr/>
          </p:nvSpPr>
          <p:spPr>
            <a:xfrm>
              <a:off x="1853910" y="2600599"/>
              <a:ext cx="636078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ethernet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</a:t>
              </a:r>
            </a:p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input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171949" y="2368543"/>
              <a:ext cx="0" cy="232056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lbow Connector 113"/>
            <p:cNvCxnSpPr/>
            <p:nvPr/>
          </p:nvCxnSpPr>
          <p:spPr>
            <a:xfrm rot="5400000">
              <a:off x="2432237" y="2444256"/>
              <a:ext cx="380868" cy="26536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27102" y="2368544"/>
            <a:ext cx="3600406" cy="1358657"/>
            <a:chOff x="427102" y="2368544"/>
            <a:chExt cx="3600406" cy="1358657"/>
          </a:xfrm>
        </p:grpSpPr>
        <p:sp>
          <p:nvSpPr>
            <p:cNvPr id="121" name="Rounded Rectangle 120"/>
            <p:cNvSpPr/>
            <p:nvPr/>
          </p:nvSpPr>
          <p:spPr>
            <a:xfrm>
              <a:off x="427102" y="3469905"/>
              <a:ext cx="562752" cy="2347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mpls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-input</a:t>
              </a: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673052" y="3366292"/>
              <a:ext cx="503807" cy="2210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lldp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-input</a:t>
              </a: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82660" y="3263663"/>
              <a:ext cx="503807" cy="2328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arp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-input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1171644" y="3192084"/>
              <a:ext cx="503807" cy="2781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cdp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-input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2171949" y="2934143"/>
              <a:ext cx="710618" cy="241539"/>
              <a:chOff x="2171949" y="2934143"/>
              <a:chExt cx="710618" cy="241539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2171949" y="2936773"/>
                <a:ext cx="0" cy="232056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Elbow Connector 110"/>
              <p:cNvCxnSpPr/>
              <p:nvPr/>
            </p:nvCxnSpPr>
            <p:spPr>
              <a:xfrm rot="16200000" flipH="1">
                <a:off x="2406488" y="2699604"/>
                <a:ext cx="241539" cy="710618"/>
              </a:xfrm>
              <a:prstGeom prst="bentConnector3">
                <a:avLst>
                  <a:gd name="adj1" fmla="val 25421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Elbow Connector 114"/>
            <p:cNvCxnSpPr/>
            <p:nvPr/>
          </p:nvCxnSpPr>
          <p:spPr>
            <a:xfrm rot="16200000" flipH="1">
              <a:off x="2556821" y="2694290"/>
              <a:ext cx="1033140" cy="38164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lbow Connector 115"/>
            <p:cNvCxnSpPr/>
            <p:nvPr/>
          </p:nvCxnSpPr>
          <p:spPr>
            <a:xfrm rot="16200000" flipH="1">
              <a:off x="2965035" y="2431250"/>
              <a:ext cx="789179" cy="69968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ounded Rectangle 118"/>
            <p:cNvSpPr/>
            <p:nvPr/>
          </p:nvSpPr>
          <p:spPr>
            <a:xfrm>
              <a:off x="2691744" y="3431048"/>
              <a:ext cx="636078" cy="29615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...-no-</a:t>
              </a:r>
            </a:p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checksum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3391430" y="3175683"/>
              <a:ext cx="636078" cy="29615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ip6-input</a:t>
              </a: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1851679" y="3175683"/>
              <a:ext cx="636078" cy="29615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l2-input</a:t>
              </a: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564528" y="3175683"/>
              <a:ext cx="636078" cy="29615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ip4-input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169" y="4203810"/>
            <a:ext cx="2664096" cy="690859"/>
            <a:chOff x="805169" y="4203810"/>
            <a:chExt cx="2664096" cy="690859"/>
          </a:xfrm>
        </p:grpSpPr>
        <p:cxnSp>
          <p:nvCxnSpPr>
            <p:cNvPr id="151" name="Elbow Connector 150"/>
            <p:cNvCxnSpPr>
              <a:stCxn id="101" idx="2"/>
              <a:endCxn id="147" idx="0"/>
            </p:cNvCxnSpPr>
            <p:nvPr/>
          </p:nvCxnSpPr>
          <p:spPr>
            <a:xfrm rot="16200000" flipH="1">
              <a:off x="2190215" y="4185544"/>
              <a:ext cx="294546" cy="33107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lbow Connector 151"/>
            <p:cNvCxnSpPr>
              <a:stCxn id="101" idx="2"/>
              <a:endCxn id="149" idx="0"/>
            </p:cNvCxnSpPr>
            <p:nvPr/>
          </p:nvCxnSpPr>
          <p:spPr>
            <a:xfrm rot="16200000" flipH="1">
              <a:off x="2526659" y="3849099"/>
              <a:ext cx="294546" cy="10039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lbow Connector 152"/>
            <p:cNvCxnSpPr>
              <a:stCxn id="101" idx="2"/>
              <a:endCxn id="129" idx="0"/>
            </p:cNvCxnSpPr>
            <p:nvPr/>
          </p:nvCxnSpPr>
          <p:spPr>
            <a:xfrm rot="5400000">
              <a:off x="1832829" y="4159236"/>
              <a:ext cx="294546" cy="38369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lbow Connector 153"/>
            <p:cNvCxnSpPr>
              <a:stCxn id="101" idx="2"/>
              <a:endCxn id="133" idx="0"/>
            </p:cNvCxnSpPr>
            <p:nvPr/>
          </p:nvCxnSpPr>
          <p:spPr>
            <a:xfrm rot="5400000">
              <a:off x="1500324" y="3826731"/>
              <a:ext cx="294546" cy="104870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ounded Rectangle 128"/>
            <p:cNvSpPr/>
            <p:nvPr/>
          </p:nvSpPr>
          <p:spPr>
            <a:xfrm>
              <a:off x="1490729" y="4498356"/>
              <a:ext cx="595050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ip4-load-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balance</a:t>
              </a: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05169" y="4498356"/>
              <a:ext cx="636150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mpls</a:t>
              </a:r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-policy-</a:t>
              </a:r>
            </a:p>
            <a:p>
              <a:pPr algn="ctr"/>
              <a:r>
                <a:rPr lang="en-US" sz="9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encap</a:t>
              </a:r>
              <a:endParaRPr lang="en-US" sz="9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2209657" y="4498356"/>
              <a:ext cx="586740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ip4-rewrite-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transit</a:t>
              </a: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2882567" y="4498356"/>
              <a:ext cx="586698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ip4-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midchain</a:t>
              </a:r>
            </a:p>
          </p:txBody>
        </p:sp>
        <p:cxnSp>
          <p:nvCxnSpPr>
            <p:cNvPr id="156" name="Straight Connector 155"/>
            <p:cNvCxnSpPr>
              <a:stCxn id="129" idx="3"/>
              <a:endCxn id="147" idx="1"/>
            </p:cNvCxnSpPr>
            <p:nvPr/>
          </p:nvCxnSpPr>
          <p:spPr>
            <a:xfrm>
              <a:off x="2085779" y="4665129"/>
              <a:ext cx="123878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urved Connector 156"/>
            <p:cNvCxnSpPr/>
            <p:nvPr/>
          </p:nvCxnSpPr>
          <p:spPr>
            <a:xfrm rot="5400000">
              <a:off x="1860488" y="4781797"/>
              <a:ext cx="54904" cy="170840"/>
            </a:xfrm>
            <a:prstGeom prst="curvedConnector3">
              <a:avLst>
                <a:gd name="adj1" fmla="val 43984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209657" y="4839762"/>
            <a:ext cx="549032" cy="541242"/>
            <a:chOff x="2209657" y="4839762"/>
            <a:chExt cx="549032" cy="541242"/>
          </a:xfrm>
        </p:grpSpPr>
        <p:sp>
          <p:nvSpPr>
            <p:cNvPr id="169" name="Rounded Rectangle 168"/>
            <p:cNvSpPr/>
            <p:nvPr/>
          </p:nvSpPr>
          <p:spPr>
            <a:xfrm>
              <a:off x="2209657" y="5047459"/>
              <a:ext cx="549032" cy="333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interface-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output</a:t>
              </a:r>
            </a:p>
          </p:txBody>
        </p:sp>
        <p:cxnSp>
          <p:nvCxnSpPr>
            <p:cNvPr id="172" name="Straight Connector 171"/>
            <p:cNvCxnSpPr/>
            <p:nvPr/>
          </p:nvCxnSpPr>
          <p:spPr>
            <a:xfrm>
              <a:off x="2484173" y="4839762"/>
              <a:ext cx="0" cy="207697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/>
          <p:cNvSpPr txBox="1"/>
          <p:nvPr/>
        </p:nvSpPr>
        <p:spPr>
          <a:xfrm>
            <a:off x="239611" y="5528049"/>
            <a:ext cx="4408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* Each graph node implements a “micro-NF”, a “micro-NetworkFunction” processing packets.</a:t>
            </a:r>
          </a:p>
        </p:txBody>
      </p:sp>
    </p:spTree>
    <p:extLst>
      <p:ext uri="{BB962C8B-B14F-4D97-AF65-F5344CB8AC3E}">
        <p14:creationId xmlns:p14="http://schemas.microsoft.com/office/powerpoint/2010/main" val="16828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9793155" y="84083"/>
            <a:ext cx="2262212" cy="86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4"/>
          <p:cNvSpPr>
            <a:spLocks noGrp="1"/>
          </p:cNvSpPr>
          <p:nvPr>
            <p:ph type="title"/>
          </p:nvPr>
        </p:nvSpPr>
        <p:spPr>
          <a:xfrm>
            <a:off x="746071" y="381000"/>
            <a:ext cx="11309295" cy="762000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FD.io</a:t>
            </a:r>
            <a:r>
              <a:rPr lang="en-US" sz="3600" dirty="0"/>
              <a:t> Benefits from Intel® Xeon® Processor Developments</a:t>
            </a:r>
            <a:br>
              <a:rPr lang="en-US" sz="3200" dirty="0"/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Increased I/O and </a:t>
            </a:r>
            <a:r>
              <a:rPr lang="en-US" sz="2700" u="sng" dirty="0">
                <a:solidFill>
                  <a:schemeClr val="bg1">
                    <a:lumMod val="50000"/>
                  </a:schemeClr>
                </a:solidFill>
              </a:rPr>
              <a:t>Cipher Processing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Improve </a:t>
            </a:r>
            <a:r>
              <a:rPr lang="en-US" sz="2700" u="sng" dirty="0">
                <a:solidFill>
                  <a:schemeClr val="bg1">
                    <a:lumMod val="50000"/>
                  </a:schemeClr>
                </a:solidFill>
              </a:rPr>
              <a:t>Crypto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Throughput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908D82-F033-704B-936C-8450F71A5641}"/>
              </a:ext>
            </a:extLst>
          </p:cNvPr>
          <p:cNvGrpSpPr/>
          <p:nvPr/>
        </p:nvGrpSpPr>
        <p:grpSpPr>
          <a:xfrm>
            <a:off x="211790" y="2186612"/>
            <a:ext cx="2882947" cy="3239945"/>
            <a:chOff x="211790" y="2186612"/>
            <a:chExt cx="2882947" cy="3239945"/>
          </a:xfrm>
        </p:grpSpPr>
        <p:sp>
          <p:nvSpPr>
            <p:cNvPr id="105" name="Rectangle 104"/>
            <p:cNvSpPr/>
            <p:nvPr/>
          </p:nvSpPr>
          <p:spPr>
            <a:xfrm>
              <a:off x="211790" y="2295841"/>
              <a:ext cx="2664000" cy="28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9DD1B753-7B47-C74F-926B-AD697AE2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575" y="2434963"/>
              <a:ext cx="2219960" cy="1498600"/>
            </a:xfrm>
            <a:prstGeom prst="rect">
              <a:avLst/>
            </a:prstGeom>
          </p:spPr>
        </p:pic>
        <p:sp>
          <p:nvSpPr>
            <p:cNvPr id="110" name="Rectangle 109"/>
            <p:cNvSpPr/>
            <p:nvPr/>
          </p:nvSpPr>
          <p:spPr>
            <a:xfrm>
              <a:off x="990600" y="2186612"/>
              <a:ext cx="125833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YESTERDAY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373124" y="4883739"/>
              <a:ext cx="2346412" cy="542818"/>
            </a:xfrm>
            <a:prstGeom prst="roundRect">
              <a:avLst>
                <a:gd name="adj" fmla="val 50000"/>
              </a:avLst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Intel® Xeon® 6252N</a:t>
              </a:r>
              <a:b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24 Cores, 2.3 GHz, 33 MB Cache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99750" y="4039511"/>
              <a:ext cx="2794987" cy="784830"/>
              <a:chOff x="332076" y="3802559"/>
              <a:chExt cx="2794987" cy="784830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453470" y="3802559"/>
                <a:ext cx="2673593" cy="784830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Ins="0" rtlCol="0">
                <a:spAutoFit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Network I/O PCIe Gen3:</a:t>
                </a:r>
                <a:r>
                  <a:rPr kumimoji="0" lang="en-US" sz="1000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0" lang="en-US" sz="1000" b="1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320 Gbps</a:t>
                </a:r>
              </a:p>
              <a:p>
                <a:pPr lvl="0">
                  <a:spcBef>
                    <a:spcPts val="200"/>
                  </a:spcBef>
                  <a:defRPr/>
                </a:pP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Per Core Caches: L1d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32 KB</a:t>
                </a: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L2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1.0 MB</a:t>
                </a: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Memory: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6-channels</a:t>
                </a: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2666 MHz</a:t>
                </a:r>
              </a:p>
              <a:p>
                <a:pPr lvl="0">
                  <a:spcBef>
                    <a:spcPts val="200"/>
                  </a:spcBef>
                  <a:defRPr/>
                </a:pP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Max power: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150 W </a:t>
                </a: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(TDP)</a:t>
                </a: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32076" y="3854814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32076" y="4027806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>
                    <a:latin typeface="Arial" charset="0"/>
                    <a:ea typeface="Arial" charset="0"/>
                    <a:cs typeface="Arial" charset="0"/>
                  </a:rPr>
                  <a:t>2</a:t>
                </a:r>
                <a:endParaRPr lang="en-US" sz="7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2076" y="4194448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>
                    <a:latin typeface="Arial" charset="0"/>
                    <a:ea typeface="Arial" charset="0"/>
                    <a:cs typeface="Arial" charset="0"/>
                  </a:rPr>
                  <a:t>3</a:t>
                </a:r>
                <a:endParaRPr lang="en-US" sz="7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2076" y="4376965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latin typeface="Arial" charset="0"/>
                    <a:ea typeface="Arial" charset="0"/>
                    <a:cs typeface="Arial" charset="0"/>
                  </a:rPr>
                  <a:t>4</a:t>
                </a:r>
              </a:p>
            </p:txBody>
          </p:sp>
        </p:grpSp>
        <p:cxnSp>
          <p:nvCxnSpPr>
            <p:cNvPr id="130" name="Straight Connector 129"/>
            <p:cNvCxnSpPr/>
            <p:nvPr/>
          </p:nvCxnSpPr>
          <p:spPr>
            <a:xfrm>
              <a:off x="373124" y="3970752"/>
              <a:ext cx="234641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582010-E425-C54D-BA30-9A120C18CC7B}"/>
              </a:ext>
            </a:extLst>
          </p:cNvPr>
          <p:cNvGrpSpPr/>
          <p:nvPr/>
        </p:nvGrpSpPr>
        <p:grpSpPr>
          <a:xfrm>
            <a:off x="9084190" y="2188403"/>
            <a:ext cx="3100325" cy="3238154"/>
            <a:chOff x="9084190" y="2188403"/>
            <a:chExt cx="3100325" cy="3238154"/>
          </a:xfrm>
        </p:grpSpPr>
        <p:sp>
          <p:nvSpPr>
            <p:cNvPr id="138" name="Rectangle 137"/>
            <p:cNvSpPr/>
            <p:nvPr/>
          </p:nvSpPr>
          <p:spPr>
            <a:xfrm>
              <a:off x="9084190" y="2295841"/>
              <a:ext cx="2664000" cy="28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3BF75D5-7029-EE42-9121-A24BA52B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9352" y="2413574"/>
              <a:ext cx="2326132" cy="1481582"/>
            </a:xfrm>
            <a:prstGeom prst="rect">
              <a:avLst/>
            </a:prstGeom>
          </p:spPr>
        </p:pic>
        <p:sp>
          <p:nvSpPr>
            <p:cNvPr id="139" name="Rounded Rectangle 138"/>
            <p:cNvSpPr/>
            <p:nvPr/>
          </p:nvSpPr>
          <p:spPr>
            <a:xfrm>
              <a:off x="9258313" y="4883739"/>
              <a:ext cx="2328395" cy="542818"/>
            </a:xfrm>
            <a:prstGeom prst="roundRect">
              <a:avLst>
                <a:gd name="adj" fmla="val 50000"/>
              </a:avLst>
            </a:prstGeom>
            <a:solidFill>
              <a:srgbClr val="4BB8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Intel® Xeon® 8360Y D Stepping</a:t>
              </a:r>
            </a:p>
            <a:p>
              <a:pPr algn="ctr"/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36 Cores, 2.4 GHz, 54 MB Cache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9976834" y="2188403"/>
              <a:ext cx="87871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TODAY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9251146" y="4039511"/>
              <a:ext cx="2933369" cy="784830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spcBef>
                  <a:spcPts val="200"/>
                </a:spcBef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Network I/O PCIe Gen4:</a:t>
              </a:r>
              <a:r>
                <a:rPr kumimoji="0" lang="en-US" sz="10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kumimoji="0" lang="en-US" sz="1000" b="1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60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kumimoji="0" lang="en-US" sz="1000" b="1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Gbps</a:t>
              </a:r>
            </a:p>
            <a:p>
              <a:pPr lvl="0">
                <a:spcBef>
                  <a:spcPts val="200"/>
                </a:spcBef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Per Core Caches: L1d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48 KB</a:t>
              </a: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, L2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1.25 MB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Memory: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8-channels</a:t>
              </a: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3200 MHz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Max power: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250 W</a:t>
              </a: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(TDP)</a:t>
              </a:r>
            </a:p>
          </p:txBody>
        </p:sp>
        <p:sp>
          <p:nvSpPr>
            <p:cNvPr id="143" name="Oval 142"/>
            <p:cNvSpPr/>
            <p:nvPr/>
          </p:nvSpPr>
          <p:spPr>
            <a:xfrm>
              <a:off x="9129753" y="4091766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44" name="Oval 143"/>
            <p:cNvSpPr/>
            <p:nvPr/>
          </p:nvSpPr>
          <p:spPr>
            <a:xfrm>
              <a:off x="9129753" y="4267933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7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9129753" y="4447275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7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29753" y="4623442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9235988" y="3970752"/>
              <a:ext cx="234641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985253" y="2403909"/>
            <a:ext cx="5938146" cy="4835091"/>
            <a:chOff x="2985253" y="2807892"/>
            <a:chExt cx="5938146" cy="4835091"/>
          </a:xfrm>
        </p:grpSpPr>
        <p:grpSp>
          <p:nvGrpSpPr>
            <p:cNvPr id="2" name="Group 1"/>
            <p:cNvGrpSpPr/>
            <p:nvPr/>
          </p:nvGrpSpPr>
          <p:grpSpPr>
            <a:xfrm>
              <a:off x="2985253" y="2807892"/>
              <a:ext cx="5938146" cy="2939602"/>
              <a:chOff x="3140231" y="2807892"/>
              <a:chExt cx="5938146" cy="293960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3140231" y="2807892"/>
                <a:ext cx="5427315" cy="2787202"/>
                <a:chOff x="633154" y="2489936"/>
                <a:chExt cx="5427315" cy="2787202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2171505" y="2692667"/>
                  <a:ext cx="3647440" cy="2160000"/>
                  <a:chOff x="1609630" y="2588431"/>
                  <a:chExt cx="3647440" cy="2264730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1609630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2339118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3068606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3798094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4527582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5257070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400076" y="4858936"/>
                  <a:ext cx="4418869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1326481" y="4881348"/>
                  <a:ext cx="47339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75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0                 200               400               600               800              1000            1200</a:t>
                  </a: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414588" y="4352066"/>
                  <a:ext cx="867352" cy="246511"/>
                </a:xfrm>
                <a:prstGeom prst="rect">
                  <a:avLst/>
                </a:prstGeom>
                <a:solidFill>
                  <a:srgbClr val="1853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414587" y="4083125"/>
                  <a:ext cx="1850713" cy="246530"/>
                </a:xfrm>
                <a:prstGeom prst="rect">
                  <a:avLst/>
                </a:prstGeom>
                <a:solidFill>
                  <a:srgbClr val="4BB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414587" y="3315452"/>
                  <a:ext cx="1702405" cy="246511"/>
                </a:xfrm>
                <a:prstGeom prst="rect">
                  <a:avLst/>
                </a:prstGeom>
                <a:solidFill>
                  <a:srgbClr val="1853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211193" y="4357560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000" b="1" dirty="0"/>
                    <a:t>230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200204" y="4096214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000" b="1" dirty="0"/>
                    <a:t>500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060991" y="3330586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000" b="1" dirty="0"/>
                    <a:t>460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697274" y="4123666"/>
                  <a:ext cx="7505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pPr algn="r"/>
                  <a:r>
                    <a:rPr lang="en-US" sz="1000"/>
                    <a:t>Server</a:t>
                  </a:r>
                </a:p>
                <a:p>
                  <a:pPr algn="r"/>
                  <a:r>
                    <a:rPr lang="en-US" sz="1000" dirty="0"/>
                    <a:t>[1 Socket]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633154" y="3108186"/>
                  <a:ext cx="8146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pPr algn="r"/>
                  <a:r>
                    <a:rPr lang="en-US" sz="1000" dirty="0"/>
                    <a:t>Server</a:t>
                  </a:r>
                </a:p>
                <a:p>
                  <a:pPr algn="r"/>
                  <a:r>
                    <a:rPr lang="en-US" sz="1000" dirty="0"/>
                    <a:t>[2 Sockets]</a:t>
                  </a:r>
                </a:p>
              </p:txBody>
            </p:sp>
            <p:sp>
              <p:nvSpPr>
                <p:cNvPr id="88" name="Right Arrow 87"/>
                <p:cNvSpPr/>
                <p:nvPr/>
              </p:nvSpPr>
              <p:spPr>
                <a:xfrm>
                  <a:off x="2530618" y="4037557"/>
                  <a:ext cx="533964" cy="345804"/>
                </a:xfrm>
                <a:prstGeom prst="rightArrow">
                  <a:avLst/>
                </a:prstGeom>
                <a:solidFill>
                  <a:srgbClr val="FACB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+117%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448216" y="2489936"/>
                  <a:ext cx="238398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200" b="1" dirty="0"/>
                    <a:t>IPsec Forwarding Rate [Gbps]</a:t>
                  </a: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1424940" y="5116705"/>
                  <a:ext cx="45719" cy="97389"/>
                </a:xfrm>
                <a:prstGeom prst="rect">
                  <a:avLst/>
                </a:prstGeom>
                <a:solidFill>
                  <a:srgbClr val="1853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447800" y="5061694"/>
                  <a:ext cx="113524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Intel® Xeon® 6252N</a:t>
                  </a: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3052572" y="5116705"/>
                  <a:ext cx="45719" cy="97389"/>
                </a:xfrm>
                <a:prstGeom prst="rect">
                  <a:avLst/>
                </a:prstGeom>
                <a:solidFill>
                  <a:srgbClr val="4BB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3063998" y="5061694"/>
                  <a:ext cx="221406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dirty="0"/>
                    <a:t>Intel® Xeon® 8360Y D Stepping Processors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1414584" y="3046511"/>
                  <a:ext cx="3672000" cy="246530"/>
                </a:xfrm>
                <a:prstGeom prst="rect">
                  <a:avLst/>
                </a:prstGeom>
                <a:solidFill>
                  <a:srgbClr val="4BB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ight Arrow 97"/>
                <p:cNvSpPr/>
                <p:nvPr/>
              </p:nvSpPr>
              <p:spPr>
                <a:xfrm>
                  <a:off x="3715273" y="3001431"/>
                  <a:ext cx="772429" cy="345804"/>
                </a:xfrm>
                <a:prstGeom prst="rightArrow">
                  <a:avLst/>
                </a:prstGeom>
                <a:solidFill>
                  <a:srgbClr val="FACB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+117%</a:t>
                  </a:r>
                </a:p>
              </p:txBody>
            </p:sp>
            <p:sp>
              <p:nvSpPr>
                <p:cNvPr id="96" name="10-Point Star 95"/>
                <p:cNvSpPr/>
                <p:nvPr/>
              </p:nvSpPr>
              <p:spPr>
                <a:xfrm>
                  <a:off x="5113631" y="2705485"/>
                  <a:ext cx="914400" cy="914400"/>
                </a:xfrm>
                <a:prstGeom prst="star10">
                  <a:avLst>
                    <a:gd name="adj" fmla="val 33533"/>
                    <a:gd name="hf" fmla="val 105146"/>
                  </a:avLst>
                </a:prstGeom>
                <a:solidFill>
                  <a:srgbClr val="ED78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1 000*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Gbps</a:t>
                  </a: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3788146" y="5532050"/>
                <a:ext cx="52902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* IPsec forwarding rate bound by multiple instruction execution factors. Measured for 1024B cleartext frame size.</a:t>
                </a:r>
              </a:p>
            </p:txBody>
          </p:sp>
        </p:grpSp>
        <p:sp>
          <p:nvSpPr>
            <p:cNvPr id="164" name="Rounded Rectangle 163"/>
            <p:cNvSpPr/>
            <p:nvPr/>
          </p:nvSpPr>
          <p:spPr>
            <a:xfrm>
              <a:off x="6381334" y="7486231"/>
              <a:ext cx="674006" cy="15675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6144640" y="4114800"/>
            <a:ext cx="2880000" cy="5400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FD.io</a:t>
            </a:r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 Takes Full Advantage of Faster Intel® Xeon® Scalable Processors</a:t>
            </a:r>
          </a:p>
          <a:p>
            <a:pPr algn="ctr"/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Minimal </a:t>
            </a:r>
            <a:r>
              <a:rPr lang="en-US" sz="1200" b="1" u="sng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Code</a:t>
            </a:r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 Change Rrequired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E33980A-A42B-474A-BC50-58107C9E931E}"/>
              </a:ext>
            </a:extLst>
          </p:cNvPr>
          <p:cNvGrpSpPr/>
          <p:nvPr/>
        </p:nvGrpSpPr>
        <p:grpSpPr>
          <a:xfrm>
            <a:off x="4326631" y="1366752"/>
            <a:ext cx="3335996" cy="721483"/>
            <a:chOff x="9036563" y="1108788"/>
            <a:chExt cx="3335996" cy="721483"/>
          </a:xfrm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EA8B23AA-B526-4A4E-B08F-BF6592B54656}"/>
                </a:ext>
              </a:extLst>
            </p:cNvPr>
            <p:cNvSpPr/>
            <p:nvPr/>
          </p:nvSpPr>
          <p:spPr>
            <a:xfrm>
              <a:off x="9036563" y="1108788"/>
              <a:ext cx="3292866" cy="721483"/>
            </a:xfrm>
            <a:prstGeom prst="roundRect">
              <a:avLst/>
            </a:prstGeom>
            <a:solidFill>
              <a:srgbClr val="4BB8CE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1D9592F-EE47-BF40-BFD6-5FDB23F6D2B0}"/>
                </a:ext>
              </a:extLst>
            </p:cNvPr>
            <p:cNvSpPr txBox="1"/>
            <p:nvPr/>
          </p:nvSpPr>
          <p:spPr>
            <a:xfrm>
              <a:off x="9528178" y="1130976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FD.io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F640070-9CFA-164D-9182-4B85DCB42BBD}"/>
                </a:ext>
              </a:extLst>
            </p:cNvPr>
            <p:cNvSpPr txBox="1"/>
            <p:nvPr/>
          </p:nvSpPr>
          <p:spPr>
            <a:xfrm>
              <a:off x="9148701" y="1475809"/>
              <a:ext cx="1524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Intel® Xeon®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1017335-5ACF-4A43-AD71-8D5191B11FCD}"/>
                </a:ext>
              </a:extLst>
            </p:cNvPr>
            <p:cNvCxnSpPr/>
            <p:nvPr/>
          </p:nvCxnSpPr>
          <p:spPr>
            <a:xfrm flipV="1">
              <a:off x="9138723" y="1479181"/>
              <a:ext cx="1440000" cy="1"/>
            </a:xfrm>
            <a:prstGeom prst="line">
              <a:avLst/>
            </a:prstGeom>
            <a:ln w="2857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33E5CF3-6FB9-BA49-A4DE-585253C21043}"/>
                </a:ext>
              </a:extLst>
            </p:cNvPr>
            <p:cNvSpPr txBox="1"/>
            <p:nvPr/>
          </p:nvSpPr>
          <p:spPr>
            <a:xfrm>
              <a:off x="10595598" y="1293490"/>
              <a:ext cx="1776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Terabit NaaS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98948A8-3D7F-6447-893B-7A77B4BE0E6A}"/>
              </a:ext>
            </a:extLst>
          </p:cNvPr>
          <p:cNvSpPr txBox="1"/>
          <p:nvPr/>
        </p:nvSpPr>
        <p:spPr>
          <a:xfrm>
            <a:off x="8295748" y="1352365"/>
            <a:ext cx="312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Terabit Encryption and Decryption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Crypto operations in socket processor.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E068A05-2023-104B-BA78-42CE19536F36}"/>
              </a:ext>
            </a:extLst>
          </p:cNvPr>
          <p:cNvSpPr/>
          <p:nvPr/>
        </p:nvSpPr>
        <p:spPr>
          <a:xfrm>
            <a:off x="6154368" y="3581400"/>
            <a:ext cx="2880000" cy="3600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Terabit</a:t>
            </a:r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 Encryption and Decryption in </a:t>
            </a:r>
            <a:r>
              <a:rPr lang="en-US" sz="1200" b="1" u="sng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Software</a:t>
            </a:r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 in Socket Processors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128E07-7ADF-214C-841D-C0E152407B28}"/>
              </a:ext>
            </a:extLst>
          </p:cNvPr>
          <p:cNvGrpSpPr/>
          <p:nvPr/>
        </p:nvGrpSpPr>
        <p:grpSpPr>
          <a:xfrm>
            <a:off x="269646" y="5799684"/>
            <a:ext cx="11605521" cy="829716"/>
            <a:chOff x="269646" y="5799684"/>
            <a:chExt cx="11605521" cy="829716"/>
          </a:xfrm>
        </p:grpSpPr>
        <p:grpSp>
          <p:nvGrpSpPr>
            <p:cNvPr id="14" name="Group 13"/>
            <p:cNvGrpSpPr/>
            <p:nvPr/>
          </p:nvGrpSpPr>
          <p:grpSpPr>
            <a:xfrm>
              <a:off x="269646" y="5799684"/>
              <a:ext cx="11605521" cy="829716"/>
              <a:chOff x="269646" y="5799684"/>
              <a:chExt cx="11605521" cy="829716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1061544" y="5802700"/>
                <a:ext cx="10813621" cy="826700"/>
              </a:xfrm>
              <a:prstGeom prst="rect">
                <a:avLst/>
              </a:prstGeom>
              <a:solidFill>
                <a:srgbClr val="FFFFFF">
                  <a:alpha val="6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>
                <a:off x="269646" y="5799684"/>
                <a:ext cx="11605521" cy="0"/>
              </a:xfrm>
              <a:prstGeom prst="line">
                <a:avLst/>
              </a:prstGeom>
              <a:ln w="6350" cmpd="sng">
                <a:solidFill>
                  <a:srgbClr val="3C485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69646" y="6626384"/>
                <a:ext cx="11605521" cy="0"/>
              </a:xfrm>
              <a:prstGeom prst="line">
                <a:avLst/>
              </a:prstGeom>
              <a:ln w="6350" cmpd="sng">
                <a:solidFill>
                  <a:srgbClr val="3C485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/>
            </p:nvSpPr>
            <p:spPr>
              <a:xfrm>
                <a:off x="269647" y="5929106"/>
                <a:ext cx="11605518" cy="589428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 anchorCtr="0">
                <a:noAutofit/>
              </a:bodyPr>
              <a:lstStyle>
                <a:defPPr>
                  <a:defRPr lang="en-US"/>
                </a:defPPr>
                <a:lvl1pPr marR="0" lvl="0" indent="0" defTabSz="685800" fontAlgn="auto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kumimoji="0" sz="13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Arial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algn="ctr"/>
                <a:r>
                  <a:rPr lang="en-US" sz="1867" b="1" dirty="0">
                    <a:solidFill>
                      <a:srgbClr val="44546A"/>
                    </a:solidFill>
                  </a:rPr>
                  <a:t>Breaking the Terabit Barrier of Secure</a:t>
                </a:r>
                <a:r>
                  <a:rPr lang="en-US" sz="1867" dirty="0">
                    <a:solidFill>
                      <a:srgbClr val="44546A"/>
                    </a:solidFill>
                  </a:rPr>
                  <a:t> </a:t>
                </a:r>
                <a:r>
                  <a:rPr lang="en-US" sz="1867" b="1" dirty="0" err="1">
                    <a:solidFill>
                      <a:srgbClr val="44546A"/>
                    </a:solidFill>
                  </a:rPr>
                  <a:t>NaaS</a:t>
                </a:r>
                <a:r>
                  <a:rPr lang="en-US" sz="1867" b="1" dirty="0">
                    <a:solidFill>
                      <a:srgbClr val="44546A"/>
                    </a:solidFill>
                  </a:rPr>
                  <a:t> Services</a:t>
                </a:r>
                <a:br>
                  <a:rPr lang="en-US" sz="1867" dirty="0">
                    <a:solidFill>
                      <a:srgbClr val="44546A"/>
                    </a:solidFill>
                  </a:rPr>
                </a:br>
                <a:r>
                  <a:rPr lang="en-US" sz="1867" b="1" dirty="0">
                    <a:solidFill>
                      <a:srgbClr val="44546A"/>
                    </a:solidFill>
                  </a:rPr>
                  <a:t>on a Single 2-Socket Intel® Xeon® Server !</a:t>
                </a:r>
              </a:p>
            </p:txBody>
          </p:sp>
        </p:grpSp>
        <p:pic>
          <p:nvPicPr>
            <p:cNvPr id="77" name="Picture 9" descr="Picture 9">
              <a:extLst>
                <a:ext uri="{FF2B5EF4-FFF2-40B4-BE49-F238E27FC236}">
                  <a16:creationId xmlns:a16="http://schemas.microsoft.com/office/drawing/2014/main" id="{3BF777A9-E9DA-F34D-A7A5-154F6E3E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190" y="5910426"/>
              <a:ext cx="627350" cy="627350"/>
            </a:xfrm>
            <a:prstGeom prst="rect">
              <a:avLst/>
            </a:prstGeom>
            <a:ln w="12700">
              <a:miter lim="400000"/>
            </a:ln>
            <a:effectLst>
              <a:outerShdw blurRad="50800" dist="50800" dir="5400000" rotWithShape="0">
                <a:srgbClr val="000000">
                  <a:alpha val="1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146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1" grpId="0" animBg="1"/>
      <p:bldP spid="1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9793155" y="84083"/>
            <a:ext cx="2262212" cy="86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4"/>
          <p:cNvSpPr>
            <a:spLocks noGrp="1"/>
          </p:cNvSpPr>
          <p:nvPr>
            <p:ph type="title"/>
          </p:nvPr>
        </p:nvSpPr>
        <p:spPr>
          <a:xfrm>
            <a:off x="746071" y="381000"/>
            <a:ext cx="11309295" cy="762000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FD.io</a:t>
            </a:r>
            <a:r>
              <a:rPr lang="en-US" sz="3600" dirty="0"/>
              <a:t> Benefits from Intel® Xeon® Processor Developments</a:t>
            </a:r>
            <a:br>
              <a:rPr lang="en-US" sz="3200" dirty="0"/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Increased I/O and </a:t>
            </a:r>
            <a:r>
              <a:rPr lang="en-US" sz="2700" u="sng" dirty="0">
                <a:solidFill>
                  <a:schemeClr val="bg1">
                    <a:lumMod val="50000"/>
                  </a:schemeClr>
                </a:solidFill>
              </a:rPr>
              <a:t>Processing Power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Improve </a:t>
            </a:r>
            <a:r>
              <a:rPr lang="en-US" sz="2700" u="sng" dirty="0">
                <a:solidFill>
                  <a:schemeClr val="bg1">
                    <a:lumMod val="50000"/>
                  </a:schemeClr>
                </a:solidFill>
              </a:rPr>
              <a:t>Packet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Throughput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985253" y="2404815"/>
            <a:ext cx="6129256" cy="4835181"/>
            <a:chOff x="2985253" y="2808798"/>
            <a:chExt cx="6129256" cy="4835181"/>
          </a:xfrm>
        </p:grpSpPr>
        <p:grpSp>
          <p:nvGrpSpPr>
            <p:cNvPr id="2" name="Group 1"/>
            <p:cNvGrpSpPr/>
            <p:nvPr/>
          </p:nvGrpSpPr>
          <p:grpSpPr>
            <a:xfrm>
              <a:off x="2985253" y="2808798"/>
              <a:ext cx="6129256" cy="2938696"/>
              <a:chOff x="3140231" y="2808798"/>
              <a:chExt cx="6129256" cy="293869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3140231" y="2808798"/>
                <a:ext cx="6129256" cy="2786296"/>
                <a:chOff x="633154" y="2490842"/>
                <a:chExt cx="6129256" cy="2786296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2171505" y="2692667"/>
                  <a:ext cx="3647440" cy="2160000"/>
                  <a:chOff x="1609630" y="2588431"/>
                  <a:chExt cx="3647440" cy="2264730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1609630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2339118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3068606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3798094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4527582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5257070" y="2588431"/>
                    <a:ext cx="0" cy="226473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400076" y="4858936"/>
                  <a:ext cx="4418869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1326481" y="4881348"/>
                  <a:ext cx="47339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75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0                 200               400               600               800              1000            1200</a:t>
                  </a: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414588" y="4352066"/>
                  <a:ext cx="1191352" cy="246511"/>
                </a:xfrm>
                <a:prstGeom prst="rect">
                  <a:avLst/>
                </a:prstGeom>
                <a:solidFill>
                  <a:srgbClr val="1853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414587" y="4083125"/>
                  <a:ext cx="2210713" cy="246530"/>
                </a:xfrm>
                <a:prstGeom prst="rect">
                  <a:avLst/>
                </a:prstGeom>
                <a:solidFill>
                  <a:srgbClr val="4BB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414587" y="3315452"/>
                  <a:ext cx="2354713" cy="246511"/>
                </a:xfrm>
                <a:prstGeom prst="rect">
                  <a:avLst/>
                </a:prstGeom>
                <a:solidFill>
                  <a:srgbClr val="1853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544568" y="4357560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000" b="1" dirty="0"/>
                    <a:t>320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574251" y="4096214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000" b="1" dirty="0"/>
                    <a:t>600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702341" y="3330586"/>
                  <a:ext cx="3962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000" b="1" dirty="0"/>
                    <a:t>640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697274" y="4123666"/>
                  <a:ext cx="7505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pPr algn="r"/>
                  <a:r>
                    <a:rPr lang="en-US" sz="1000"/>
                    <a:t>Server</a:t>
                  </a:r>
                </a:p>
                <a:p>
                  <a:pPr algn="r"/>
                  <a:r>
                    <a:rPr lang="en-US" sz="1000" dirty="0"/>
                    <a:t>[1 Socket]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633154" y="3108186"/>
                  <a:ext cx="8146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pPr algn="r"/>
                  <a:r>
                    <a:rPr lang="en-US" sz="1000" dirty="0"/>
                    <a:t>Server</a:t>
                  </a:r>
                </a:p>
                <a:p>
                  <a:pPr algn="r"/>
                  <a:r>
                    <a:rPr lang="en-US" sz="1000" dirty="0"/>
                    <a:t>[2 Sockets]</a:t>
                  </a:r>
                </a:p>
              </p:txBody>
            </p:sp>
            <p:sp>
              <p:nvSpPr>
                <p:cNvPr id="88" name="Right Arrow 87"/>
                <p:cNvSpPr/>
                <p:nvPr/>
              </p:nvSpPr>
              <p:spPr>
                <a:xfrm>
                  <a:off x="2852673" y="4037557"/>
                  <a:ext cx="533964" cy="345804"/>
                </a:xfrm>
                <a:prstGeom prst="rightArrow">
                  <a:avLst/>
                </a:prstGeom>
                <a:solidFill>
                  <a:srgbClr val="FACB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+88%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485352" y="2490842"/>
                  <a:ext cx="229902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sz="1200" b="1" dirty="0"/>
                    <a:t>IPv4 Forwarding Rate [Gbps]</a:t>
                  </a: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1424940" y="5116705"/>
                  <a:ext cx="45719" cy="97389"/>
                </a:xfrm>
                <a:prstGeom prst="rect">
                  <a:avLst/>
                </a:prstGeom>
                <a:solidFill>
                  <a:srgbClr val="1853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447800" y="5061694"/>
                  <a:ext cx="113524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Intel® Xeon® 6252N</a:t>
                  </a: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3052572" y="5116705"/>
                  <a:ext cx="45719" cy="97389"/>
                </a:xfrm>
                <a:prstGeom prst="rect">
                  <a:avLst/>
                </a:prstGeom>
                <a:solidFill>
                  <a:srgbClr val="4BB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3063998" y="5061694"/>
                  <a:ext cx="173637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en-US" dirty="0"/>
                    <a:t>Intel® Xeon® 6338N Processors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1414585" y="3046511"/>
                  <a:ext cx="4404360" cy="246530"/>
                </a:xfrm>
                <a:prstGeom prst="rect">
                  <a:avLst/>
                </a:prstGeom>
                <a:solidFill>
                  <a:srgbClr val="4BB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ight Arrow 97"/>
                <p:cNvSpPr/>
                <p:nvPr/>
              </p:nvSpPr>
              <p:spPr>
                <a:xfrm>
                  <a:off x="4460802" y="3001431"/>
                  <a:ext cx="772429" cy="345804"/>
                </a:xfrm>
                <a:prstGeom prst="rightArrow">
                  <a:avLst/>
                </a:prstGeom>
                <a:solidFill>
                  <a:srgbClr val="FACB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+88%</a:t>
                  </a:r>
                </a:p>
              </p:txBody>
            </p:sp>
            <p:sp>
              <p:nvSpPr>
                <p:cNvPr id="96" name="10-Point Star 95"/>
                <p:cNvSpPr/>
                <p:nvPr/>
              </p:nvSpPr>
              <p:spPr>
                <a:xfrm>
                  <a:off x="5848010" y="2710249"/>
                  <a:ext cx="914400" cy="914400"/>
                </a:xfrm>
                <a:prstGeom prst="star10">
                  <a:avLst>
                    <a:gd name="adj" fmla="val 33533"/>
                    <a:gd name="hf" fmla="val 105146"/>
                  </a:avLst>
                </a:prstGeom>
                <a:solidFill>
                  <a:srgbClr val="ED78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1 200*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Gbps</a:t>
                  </a: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672808" y="5532050"/>
                <a:ext cx="358303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* IPv4 forwarding rate bound by PCIe I/O. Measured for 1024B frame size. </a:t>
                </a:r>
              </a:p>
            </p:txBody>
          </p:sp>
        </p:grpSp>
        <p:sp>
          <p:nvSpPr>
            <p:cNvPr id="164" name="Rounded Rectangle 163"/>
            <p:cNvSpPr/>
            <p:nvPr/>
          </p:nvSpPr>
          <p:spPr>
            <a:xfrm>
              <a:off x="6131351" y="7487227"/>
              <a:ext cx="674006" cy="15675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98948A8-3D7F-6447-893B-7A77B4BE0E6A}"/>
              </a:ext>
            </a:extLst>
          </p:cNvPr>
          <p:cNvSpPr txBox="1"/>
          <p:nvPr/>
        </p:nvSpPr>
        <p:spPr>
          <a:xfrm>
            <a:off x="8295748" y="1352365"/>
            <a:ext cx="312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Terabit Encryption and Decryption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Crypto operations in socket processor.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135F4-BE41-A44D-94E8-253381DCC153}"/>
              </a:ext>
            </a:extLst>
          </p:cNvPr>
          <p:cNvGrpSpPr/>
          <p:nvPr/>
        </p:nvGrpSpPr>
        <p:grpSpPr>
          <a:xfrm>
            <a:off x="269646" y="5799684"/>
            <a:ext cx="11605521" cy="829716"/>
            <a:chOff x="269646" y="5799684"/>
            <a:chExt cx="11605521" cy="829716"/>
          </a:xfrm>
        </p:grpSpPr>
        <p:sp>
          <p:nvSpPr>
            <p:cNvPr id="106" name="Rectangle 105"/>
            <p:cNvSpPr/>
            <p:nvPr/>
          </p:nvSpPr>
          <p:spPr>
            <a:xfrm>
              <a:off x="1061544" y="5802700"/>
              <a:ext cx="10813621" cy="826700"/>
            </a:xfrm>
            <a:prstGeom prst="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269646" y="5799684"/>
              <a:ext cx="1160552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69646" y="6626384"/>
              <a:ext cx="1160552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69647" y="5929106"/>
              <a:ext cx="11605518" cy="589428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defPPr>
                <a:defRPr lang="en-US"/>
              </a:defPPr>
              <a:lvl1pPr marR="0" lvl="0" indent="0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867" b="1" dirty="0">
                  <a:solidFill>
                    <a:srgbClr val="44546A"/>
                  </a:solidFill>
                </a:rPr>
                <a:t>Breaking the Terabit Barrier of Secure</a:t>
              </a:r>
              <a:r>
                <a:rPr lang="en-US" sz="1867" dirty="0">
                  <a:solidFill>
                    <a:srgbClr val="44546A"/>
                  </a:solidFill>
                </a:rPr>
                <a:t> </a:t>
              </a:r>
              <a:r>
                <a:rPr lang="en-US" sz="1867" b="1" dirty="0" err="1">
                  <a:solidFill>
                    <a:srgbClr val="44546A"/>
                  </a:solidFill>
                </a:rPr>
                <a:t>NaaS</a:t>
              </a:r>
              <a:r>
                <a:rPr lang="en-US" sz="1867" b="1" dirty="0">
                  <a:solidFill>
                    <a:srgbClr val="44546A"/>
                  </a:solidFill>
                </a:rPr>
                <a:t> Services</a:t>
              </a:r>
              <a:br>
                <a:rPr lang="en-US" sz="1867" dirty="0">
                  <a:solidFill>
                    <a:srgbClr val="44546A"/>
                  </a:solidFill>
                </a:rPr>
              </a:br>
              <a:r>
                <a:rPr lang="en-US" sz="1867" b="1" dirty="0">
                  <a:solidFill>
                    <a:srgbClr val="44546A"/>
                  </a:solidFill>
                </a:rPr>
                <a:t>on a Single 2-Socket Intel® Xeon® Server !</a:t>
              </a:r>
            </a:p>
          </p:txBody>
        </p:sp>
        <p:pic>
          <p:nvPicPr>
            <p:cNvPr id="111" name="Picture 9" descr="Picture 9">
              <a:extLst>
                <a:ext uri="{FF2B5EF4-FFF2-40B4-BE49-F238E27FC236}">
                  <a16:creationId xmlns:a16="http://schemas.microsoft.com/office/drawing/2014/main" id="{C2DE855F-2C0A-144F-98EE-9B94EEDDB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1620" y="5899359"/>
              <a:ext cx="627350" cy="627350"/>
            </a:xfrm>
            <a:prstGeom prst="rect">
              <a:avLst/>
            </a:prstGeom>
            <a:ln w="12700">
              <a:miter lim="400000"/>
            </a:ln>
            <a:effectLst>
              <a:outerShdw blurRad="50800" dist="50800" dir="5400000" rotWithShape="0">
                <a:srgbClr val="000000">
                  <a:alpha val="13000"/>
                </a:srgbClr>
              </a:outerShdw>
            </a:effec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514F8E2-6A9D-B04C-896C-5394F3D3E299}"/>
              </a:ext>
            </a:extLst>
          </p:cNvPr>
          <p:cNvGrpSpPr/>
          <p:nvPr/>
        </p:nvGrpSpPr>
        <p:grpSpPr>
          <a:xfrm>
            <a:off x="4326631" y="1366752"/>
            <a:ext cx="3335996" cy="721483"/>
            <a:chOff x="9036563" y="1108788"/>
            <a:chExt cx="3335996" cy="721483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61C8F20-3B02-254E-B6E4-AB624A956C4A}"/>
                </a:ext>
              </a:extLst>
            </p:cNvPr>
            <p:cNvSpPr/>
            <p:nvPr/>
          </p:nvSpPr>
          <p:spPr>
            <a:xfrm>
              <a:off x="9036563" y="1108788"/>
              <a:ext cx="3292866" cy="721483"/>
            </a:xfrm>
            <a:prstGeom prst="roundRect">
              <a:avLst/>
            </a:prstGeom>
            <a:solidFill>
              <a:srgbClr val="4BB8CE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D5D9F91-60D5-7044-A784-4B4F12A33637}"/>
                </a:ext>
              </a:extLst>
            </p:cNvPr>
            <p:cNvSpPr txBox="1"/>
            <p:nvPr/>
          </p:nvSpPr>
          <p:spPr>
            <a:xfrm>
              <a:off x="9528178" y="1130976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FD.io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4572492-888A-1E4F-B554-776B43DB6AB3}"/>
                </a:ext>
              </a:extLst>
            </p:cNvPr>
            <p:cNvSpPr txBox="1"/>
            <p:nvPr/>
          </p:nvSpPr>
          <p:spPr>
            <a:xfrm>
              <a:off x="9148701" y="1475809"/>
              <a:ext cx="1524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Intel® Xeon®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D588C8-D191-3041-AFFE-7AEC73F1B683}"/>
                </a:ext>
              </a:extLst>
            </p:cNvPr>
            <p:cNvCxnSpPr/>
            <p:nvPr/>
          </p:nvCxnSpPr>
          <p:spPr>
            <a:xfrm flipV="1">
              <a:off x="9138723" y="1479181"/>
              <a:ext cx="1440000" cy="1"/>
            </a:xfrm>
            <a:prstGeom prst="line">
              <a:avLst/>
            </a:prstGeom>
            <a:ln w="2857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854CF91-E2D8-8C42-8D39-344EF6DD2729}"/>
                </a:ext>
              </a:extLst>
            </p:cNvPr>
            <p:cNvSpPr txBox="1"/>
            <p:nvPr/>
          </p:nvSpPr>
          <p:spPr>
            <a:xfrm>
              <a:off x="10595598" y="1293490"/>
              <a:ext cx="1776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Terabit NaaS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3E1F41-CA23-4B40-9B1C-300605E8432B}"/>
              </a:ext>
            </a:extLst>
          </p:cNvPr>
          <p:cNvGrpSpPr/>
          <p:nvPr/>
        </p:nvGrpSpPr>
        <p:grpSpPr>
          <a:xfrm>
            <a:off x="211790" y="2186612"/>
            <a:ext cx="2882947" cy="3239945"/>
            <a:chOff x="211790" y="2186612"/>
            <a:chExt cx="2882947" cy="3239945"/>
          </a:xfrm>
        </p:grpSpPr>
        <p:sp>
          <p:nvSpPr>
            <p:cNvPr id="105" name="Rectangle 104"/>
            <p:cNvSpPr/>
            <p:nvPr/>
          </p:nvSpPr>
          <p:spPr>
            <a:xfrm>
              <a:off x="211790" y="2295841"/>
              <a:ext cx="2664000" cy="28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9DD1B753-7B47-C74F-926B-AD697AE2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575" y="2434963"/>
              <a:ext cx="2219960" cy="1498600"/>
            </a:xfrm>
            <a:prstGeom prst="rect">
              <a:avLst/>
            </a:prstGeom>
          </p:spPr>
        </p:pic>
        <p:sp>
          <p:nvSpPr>
            <p:cNvPr id="114" name="Rounded Rectangle 113"/>
            <p:cNvSpPr/>
            <p:nvPr/>
          </p:nvSpPr>
          <p:spPr>
            <a:xfrm>
              <a:off x="373124" y="4883739"/>
              <a:ext cx="2346412" cy="542818"/>
            </a:xfrm>
            <a:prstGeom prst="roundRect">
              <a:avLst>
                <a:gd name="adj" fmla="val 50000"/>
              </a:avLst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Intel® Xeon® 6252N</a:t>
              </a:r>
              <a:b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24 Cores, 2.3 GHz, 33 MB Cache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99750" y="4039511"/>
              <a:ext cx="2794987" cy="784830"/>
              <a:chOff x="332076" y="3802559"/>
              <a:chExt cx="2794987" cy="784830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453470" y="3802559"/>
                <a:ext cx="2673593" cy="784830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Ins="0" rtlCol="0">
                <a:spAutoFit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Network I/O PCIe Gen3:</a:t>
                </a:r>
                <a:r>
                  <a:rPr kumimoji="0" lang="en-US" sz="1000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32</a:t>
                </a:r>
                <a:r>
                  <a:rPr kumimoji="0" lang="en-US" sz="1000" b="1" i="0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0 Gbps</a:t>
                </a:r>
              </a:p>
              <a:p>
                <a:pPr lvl="0">
                  <a:spcBef>
                    <a:spcPts val="200"/>
                  </a:spcBef>
                  <a:defRPr/>
                </a:pP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Per Core Caches: L1d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32 KB</a:t>
                </a: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L2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1.0 MB</a:t>
                </a: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Memory: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6-channels</a:t>
                </a: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2666 MHz</a:t>
                </a:r>
              </a:p>
              <a:p>
                <a:pPr lvl="0">
                  <a:spcBef>
                    <a:spcPts val="200"/>
                  </a:spcBef>
                  <a:defRPr/>
                </a:pP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Max power: </a:t>
                </a:r>
                <a:r>
                  <a:rPr lang="en-US" sz="10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150 W </a:t>
                </a:r>
                <a:r>
                  <a:rPr lang="en-US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(TDP)</a:t>
                </a: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32076" y="3854814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32076" y="4027806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>
                    <a:latin typeface="Arial" charset="0"/>
                    <a:ea typeface="Arial" charset="0"/>
                    <a:cs typeface="Arial" charset="0"/>
                  </a:rPr>
                  <a:t>2</a:t>
                </a:r>
                <a:endParaRPr lang="en-US" sz="7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32076" y="4194448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>
                    <a:latin typeface="Arial" charset="0"/>
                    <a:ea typeface="Arial" charset="0"/>
                    <a:cs typeface="Arial" charset="0"/>
                  </a:rPr>
                  <a:t>3</a:t>
                </a:r>
                <a:endParaRPr lang="en-US" sz="7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32076" y="4376965"/>
                <a:ext cx="150689" cy="15068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latin typeface="Arial" charset="0"/>
                    <a:ea typeface="Arial" charset="0"/>
                    <a:cs typeface="Arial" charset="0"/>
                  </a:rPr>
                  <a:t>4</a:t>
                </a:r>
              </a:p>
            </p:txBody>
          </p:sp>
        </p:grpSp>
        <p:cxnSp>
          <p:nvCxnSpPr>
            <p:cNvPr id="130" name="Straight Connector 129"/>
            <p:cNvCxnSpPr/>
            <p:nvPr/>
          </p:nvCxnSpPr>
          <p:spPr>
            <a:xfrm>
              <a:off x="373124" y="3970752"/>
              <a:ext cx="234641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F717ED-80B9-D447-B3DE-FF8A76BF528A}"/>
                </a:ext>
              </a:extLst>
            </p:cNvPr>
            <p:cNvSpPr/>
            <p:nvPr/>
          </p:nvSpPr>
          <p:spPr>
            <a:xfrm>
              <a:off x="990600" y="2186612"/>
              <a:ext cx="125833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YESTERDAY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9724C2-1602-6641-A881-D8DA68FC8470}"/>
              </a:ext>
            </a:extLst>
          </p:cNvPr>
          <p:cNvGrpSpPr/>
          <p:nvPr/>
        </p:nvGrpSpPr>
        <p:grpSpPr>
          <a:xfrm>
            <a:off x="9084190" y="2188403"/>
            <a:ext cx="3100325" cy="3238154"/>
            <a:chOff x="9084190" y="2188403"/>
            <a:chExt cx="3100325" cy="3238154"/>
          </a:xfrm>
        </p:grpSpPr>
        <p:sp>
          <p:nvSpPr>
            <p:cNvPr id="138" name="Rectangle 137"/>
            <p:cNvSpPr/>
            <p:nvPr/>
          </p:nvSpPr>
          <p:spPr>
            <a:xfrm>
              <a:off x="9084190" y="2295841"/>
              <a:ext cx="2664000" cy="28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3BF75D5-7029-EE42-9121-A24BA52B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9352" y="2413574"/>
              <a:ext cx="2326132" cy="1481582"/>
            </a:xfrm>
            <a:prstGeom prst="rect">
              <a:avLst/>
            </a:prstGeom>
          </p:spPr>
        </p:pic>
        <p:sp>
          <p:nvSpPr>
            <p:cNvPr id="139" name="Rounded Rectangle 138"/>
            <p:cNvSpPr/>
            <p:nvPr/>
          </p:nvSpPr>
          <p:spPr>
            <a:xfrm>
              <a:off x="9258313" y="4883739"/>
              <a:ext cx="2328395" cy="542818"/>
            </a:xfrm>
            <a:prstGeom prst="roundRect">
              <a:avLst>
                <a:gd name="adj" fmla="val 50000"/>
              </a:avLst>
            </a:prstGeom>
            <a:solidFill>
              <a:srgbClr val="4BB8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Intel® Xeon® 6338N</a:t>
              </a:r>
            </a:p>
            <a:p>
              <a:pPr algn="ctr"/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32 Cores, 2.2 GHz, 42 MB Cache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9251146" y="4039511"/>
              <a:ext cx="2933369" cy="784830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>
                <a:spcBef>
                  <a:spcPts val="200"/>
                </a:spcBef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Network I/O PCIe Gen4:</a:t>
              </a:r>
              <a:r>
                <a:rPr kumimoji="0" lang="en-US" sz="10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kumimoji="0" lang="en-US" sz="1000" b="1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60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kumimoji="0" lang="en-US" sz="1000" b="1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Gbps</a:t>
              </a:r>
            </a:p>
            <a:p>
              <a:pPr lvl="0">
                <a:spcBef>
                  <a:spcPts val="200"/>
                </a:spcBef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Per Core Caches: L1d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48 KB</a:t>
              </a: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, L2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1.25 MB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Memory: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8-channels</a:t>
              </a: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3200 MHz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Max power: </a:t>
              </a:r>
              <a:r>
                <a:rPr lang="en-US" sz="1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185 W</a:t>
              </a:r>
              <a:r>
                <a:rPr 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(TDP)</a:t>
              </a:r>
            </a:p>
          </p:txBody>
        </p:sp>
        <p:sp>
          <p:nvSpPr>
            <p:cNvPr id="143" name="Oval 142"/>
            <p:cNvSpPr/>
            <p:nvPr/>
          </p:nvSpPr>
          <p:spPr>
            <a:xfrm>
              <a:off x="9129753" y="4091766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44" name="Oval 143"/>
            <p:cNvSpPr/>
            <p:nvPr/>
          </p:nvSpPr>
          <p:spPr>
            <a:xfrm>
              <a:off x="9129753" y="4267933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7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9129753" y="4447275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7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29753" y="4623442"/>
              <a:ext cx="150689" cy="15068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9235988" y="3970752"/>
              <a:ext cx="234641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1730021-6528-314E-81D5-5E25E88B0744}"/>
                </a:ext>
              </a:extLst>
            </p:cNvPr>
            <p:cNvSpPr/>
            <p:nvPr/>
          </p:nvSpPr>
          <p:spPr>
            <a:xfrm>
              <a:off x="9976834" y="2188403"/>
              <a:ext cx="87871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TODAY</a:t>
              </a:r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B12C3E6-CC38-DF4E-8B3C-A27ED5A8B2CD}"/>
              </a:ext>
            </a:extLst>
          </p:cNvPr>
          <p:cNvSpPr/>
          <p:nvPr/>
        </p:nvSpPr>
        <p:spPr>
          <a:xfrm>
            <a:off x="6144640" y="3581400"/>
            <a:ext cx="2880000" cy="3600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Terabit</a:t>
            </a:r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 Packet Processing in </a:t>
            </a:r>
            <a:r>
              <a:rPr lang="en-US" sz="1200" b="1" u="sng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Software</a:t>
            </a:r>
            <a:r>
              <a:rPr lang="en-US" sz="1200" b="1" dirty="0">
                <a:solidFill>
                  <a:srgbClr val="003C71"/>
                </a:solidFill>
                <a:latin typeface="Arial" charset="0"/>
                <a:ea typeface="Arial" charset="0"/>
                <a:cs typeface="Arial" charset="0"/>
              </a:rPr>
              <a:t> in Socket Processors</a:t>
            </a:r>
          </a:p>
        </p:txBody>
      </p:sp>
    </p:spTree>
    <p:extLst>
      <p:ext uri="{BB962C8B-B14F-4D97-AF65-F5344CB8AC3E}">
        <p14:creationId xmlns:p14="http://schemas.microsoft.com/office/powerpoint/2010/main" val="33202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785818" y="1498601"/>
            <a:ext cx="475388" cy="475388"/>
          </a:xfrm>
          <a:prstGeom prst="ellipse">
            <a:avLst/>
          </a:prstGeom>
          <a:solidFill>
            <a:srgbClr val="2AB8C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8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1218944" y="1564319"/>
            <a:ext cx="4743875" cy="366431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AB8CC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SECURE NaaS CLOUD NETWORKING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1218944" y="3995670"/>
            <a:ext cx="6096256" cy="1607849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lnSpc>
                <a:spcPct val="90000"/>
              </a:lnSpc>
              <a:defRPr/>
            </a:pPr>
            <a:r>
              <a:rPr lang="en-US" sz="1333" b="1" kern="0" dirty="0">
                <a:solidFill>
                  <a:prstClr val="white">
                    <a:lumMod val="50000"/>
                  </a:prstClr>
                </a:solidFill>
              </a:rPr>
              <a:t>Per Tenant Stateless and Stateful Packet Processing</a:t>
            </a:r>
          </a:p>
          <a:p>
            <a:pPr marL="228594" lvl="0" indent="-228594">
              <a:lnSpc>
                <a:spcPct val="9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 err="1">
                <a:solidFill>
                  <a:prstClr val="white">
                    <a:lumMod val="50000"/>
                  </a:prstClr>
                </a:solidFill>
              </a:rPr>
              <a:t>Rich IPv4/IPv6 Functionalities, API First Consumption Model</a:t>
            </a:r>
            <a:endParaRPr lang="en-US" sz="1333" kern="0" dirty="0">
              <a:solidFill>
                <a:prstClr val="white">
                  <a:lumMod val="50000"/>
                </a:prstClr>
              </a:solidFill>
            </a:endParaRPr>
          </a:p>
          <a:p>
            <a:pPr marL="228594" lvl="0" indent="-228594">
              <a:lnSpc>
                <a:spcPct val="9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 err="1">
                <a:solidFill>
                  <a:prstClr val="white">
                    <a:lumMod val="50000"/>
                  </a:prstClr>
                </a:solidFill>
              </a:rPr>
              <a:t>Zero Cost Telemetry with Always-on Pervasive Data-plane Counters</a:t>
            </a:r>
          </a:p>
          <a:p>
            <a:pPr marL="228594" lvl="0" indent="-228594">
              <a:lnSpc>
                <a:spcPct val="9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Service Features: ACLs, NAT, Sessions, VRFs</a:t>
            </a:r>
          </a:p>
          <a:p>
            <a:pPr lvl="0">
              <a:lnSpc>
                <a:spcPct val="90000"/>
              </a:lnSpc>
              <a:defRPr/>
            </a:pPr>
            <a:r>
              <a:rPr lang="en-US" sz="1333" b="1" kern="0" dirty="0">
                <a:solidFill>
                  <a:prstClr val="white">
                    <a:lumMod val="50000"/>
                  </a:prstClr>
                </a:solidFill>
              </a:rPr>
              <a:t>Multi-Tenant Scale and Elasticity</a:t>
            </a:r>
          </a:p>
          <a:p>
            <a:pPr marL="228594" lvl="0" indent="-228594">
              <a:lnSpc>
                <a:spcPct val="9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Scale of Million Flows with Service Features 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218944" y="3672170"/>
            <a:ext cx="3960095" cy="366431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BCE13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MULTI-TENANT SERVICES</a:t>
            </a:r>
          </a:p>
        </p:txBody>
      </p:sp>
      <p:pic>
        <p:nvPicPr>
          <p:cNvPr id="46" name="Picture 45" descr="noun_5929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6" y="1577771"/>
            <a:ext cx="310869" cy="310869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792381" y="3632200"/>
            <a:ext cx="475387" cy="475387"/>
            <a:chOff x="792381" y="3632200"/>
            <a:chExt cx="475387" cy="475387"/>
          </a:xfrm>
        </p:grpSpPr>
        <p:sp>
          <p:nvSpPr>
            <p:cNvPr id="39" name="Oval 38"/>
            <p:cNvSpPr/>
            <p:nvPr/>
          </p:nvSpPr>
          <p:spPr>
            <a:xfrm>
              <a:off x="792381" y="3632200"/>
              <a:ext cx="475387" cy="475387"/>
            </a:xfrm>
            <a:prstGeom prst="ellipse">
              <a:avLst/>
            </a:prstGeom>
            <a:solidFill>
              <a:srgbClr val="8BCE1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pic>
          <p:nvPicPr>
            <p:cNvPr id="47" name="Picture 46" descr="noun_592904.-2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17" y="3712749"/>
              <a:ext cx="311487" cy="311487"/>
            </a:xfrm>
            <a:prstGeom prst="rect">
              <a:avLst/>
            </a:prstGeom>
            <a:noFill/>
          </p:spPr>
        </p:pic>
      </p:grpSp>
      <p:cxnSp>
        <p:nvCxnSpPr>
          <p:cNvPr id="48" name="Straight Connector 47"/>
          <p:cNvCxnSpPr/>
          <p:nvPr/>
        </p:nvCxnSpPr>
        <p:spPr>
          <a:xfrm flipV="1">
            <a:off x="612247" y="1498601"/>
            <a:ext cx="0" cy="4377284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>
            <a:off x="0" y="5875884"/>
            <a:ext cx="12293600" cy="0"/>
          </a:xfrm>
          <a:prstGeom prst="line">
            <a:avLst/>
          </a:prstGeom>
          <a:solidFill>
            <a:srgbClr val="CA162B"/>
          </a:solidFill>
          <a:ln w="9525" cap="flat" cmpd="sng" algn="ctr">
            <a:noFill/>
            <a:prstDash val="soli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5906165" y="1735925"/>
            <a:ext cx="6312571" cy="4131475"/>
            <a:chOff x="5906165" y="1735925"/>
            <a:chExt cx="6312571" cy="413147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6260635" y="3708400"/>
              <a:ext cx="3201531" cy="21590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165" y="2180549"/>
              <a:ext cx="6312571" cy="368685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029" y="2577289"/>
              <a:ext cx="1014412" cy="3810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8347" y="3747044"/>
              <a:ext cx="1308989" cy="491640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>
            <a:xfrm>
              <a:off x="8088014" y="2393201"/>
              <a:ext cx="1549657" cy="1549657"/>
            </a:xfrm>
            <a:prstGeom prst="ellipse">
              <a:avLst/>
            </a:prstGeom>
            <a:gradFill rotWithShape="1">
              <a:gsLst>
                <a:gs pos="0">
                  <a:srgbClr val="1F8D9D"/>
                </a:gs>
                <a:gs pos="100000">
                  <a:srgbClr val="2AB8CC"/>
                </a:gs>
              </a:gsLst>
              <a:lin ang="12600000" scaled="0"/>
            </a:gradFill>
            <a:ln>
              <a:noFill/>
            </a:ln>
            <a:effectLst>
              <a:outerShdw blurRad="40000" dist="23000" dir="5400000" sx="96000" sy="96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60958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9827" y="5336123"/>
              <a:ext cx="1678815" cy="531277"/>
            </a:xfrm>
            <a:prstGeom prst="rect">
              <a:avLst/>
            </a:prstGeom>
          </p:spPr>
        </p:pic>
        <p:sp>
          <p:nvSpPr>
            <p:cNvPr id="55" name="Oval 54"/>
            <p:cNvSpPr/>
            <p:nvPr/>
          </p:nvSpPr>
          <p:spPr>
            <a:xfrm>
              <a:off x="9970166" y="3632201"/>
              <a:ext cx="1798137" cy="1798137"/>
            </a:xfrm>
            <a:prstGeom prst="ellipse">
              <a:avLst/>
            </a:prstGeom>
            <a:gradFill rotWithShape="1">
              <a:gsLst>
                <a:gs pos="0">
                  <a:srgbClr val="5F8D0D"/>
                </a:gs>
                <a:gs pos="100000">
                  <a:srgbClr val="8BCE13"/>
                </a:gs>
              </a:gsLst>
              <a:lin ang="12600000" scaled="0"/>
            </a:gradFill>
            <a:ln>
              <a:noFill/>
            </a:ln>
            <a:effectLst>
              <a:outerShdw blurRad="40000" dist="23000" dir="5400000" sx="96000" sy="96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60958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8039765" y="3367370"/>
              <a:ext cx="1646152" cy="366431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50000"/>
                </a:lnSpc>
                <a:spcBef>
                  <a:spcPts val="667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SECURE NaaS CLOUD 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50000"/>
                </a:lnSpc>
                <a:spcBef>
                  <a:spcPts val="667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NETWORKING</a:t>
              </a: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10122566" y="4803747"/>
              <a:ext cx="1493337" cy="366431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5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MULTI-TENANT</a:t>
              </a:r>
              <a:r>
                <a:rPr lang="en-US" sz="1200" b="1" dirty="0">
                  <a:solidFill>
                    <a:prstClr val="white"/>
                  </a:solidFill>
                  <a:latin typeface="Arial"/>
                  <a:ea typeface=""/>
                  <a:cs typeface="Arial"/>
                </a:rPr>
                <a:t>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5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SERVICES</a:t>
              </a:r>
            </a:p>
          </p:txBody>
        </p:sp>
        <p:pic>
          <p:nvPicPr>
            <p:cNvPr id="58" name="Picture 57" descr="noun_59290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399" y="2678890"/>
              <a:ext cx="534885" cy="534885"/>
            </a:xfrm>
            <a:prstGeom prst="rect">
              <a:avLst/>
            </a:prstGeom>
          </p:spPr>
        </p:pic>
        <p:pic>
          <p:nvPicPr>
            <p:cNvPr id="59" name="Picture 58" descr="noun_592904.-2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720" y="4038600"/>
              <a:ext cx="611005" cy="611005"/>
            </a:xfrm>
            <a:prstGeom prst="rect">
              <a:avLst/>
            </a:prstGeom>
          </p:spPr>
        </p:pic>
        <p:sp>
          <p:nvSpPr>
            <p:cNvPr id="64" name="Oval 63"/>
            <p:cNvSpPr/>
            <p:nvPr/>
          </p:nvSpPr>
          <p:spPr>
            <a:xfrm>
              <a:off x="6611777" y="1735925"/>
              <a:ext cx="1133464" cy="1133464"/>
            </a:xfrm>
            <a:prstGeom prst="ellipse">
              <a:avLst/>
            </a:prstGeom>
            <a:gradFill rotWithShape="1">
              <a:gsLst>
                <a:gs pos="0">
                  <a:srgbClr val="052B42"/>
                </a:gs>
                <a:gs pos="100000">
                  <a:srgbClr val="0B537C"/>
                </a:gs>
              </a:gsLst>
              <a:lin ang="12600000" scaled="0"/>
            </a:gradFill>
            <a:ln>
              <a:noFill/>
            </a:ln>
            <a:effectLst>
              <a:outerShdw blurRad="40000" dist="23000" dir="5400000" sx="96000" sy="96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60958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6602390" y="2440309"/>
              <a:ext cx="1154017" cy="366431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5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PRODUCTION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5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GRADE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3774" y="1974105"/>
              <a:ext cx="409471" cy="439579"/>
            </a:xfrm>
            <a:prstGeom prst="rect">
              <a:avLst/>
            </a:prstGeom>
          </p:spPr>
        </p:pic>
      </p:grpSp>
      <p:sp>
        <p:nvSpPr>
          <p:cNvPr id="68" name="Rectangle 67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218944" y="1905001"/>
            <a:ext cx="5313646" cy="167906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lnSpc>
                <a:spcPct val="80000"/>
              </a:lnSpc>
              <a:defRPr/>
            </a:pPr>
            <a:r>
              <a:rPr lang="en-US" sz="1333" b="1" kern="0" dirty="0">
                <a:solidFill>
                  <a:prstClr val="white">
                    <a:lumMod val="50000"/>
                  </a:prstClr>
                </a:solidFill>
              </a:rPr>
              <a:t>Encrypted Overlays for Secure Access, Edge and Connectivity</a:t>
            </a:r>
          </a:p>
          <a:p>
            <a:pPr marL="228594" lvl="0" indent="-228594">
              <a:lnSpc>
                <a:spcPct val="8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IPsec, TLS, QUIC, WireGuard - Fast Modern VPNs</a:t>
            </a:r>
          </a:p>
          <a:p>
            <a:pPr marL="228594" lvl="0" indent="-228594">
              <a:lnSpc>
                <a:spcPct val="8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Horizontal Scaling with Near Linear Multi-core Speed-up</a:t>
            </a:r>
          </a:p>
          <a:p>
            <a:pPr marL="228594" lvl="0" indent="-228594">
              <a:lnSpc>
                <a:spcPct val="8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Secure Tunnels: 40 Gbps / Core, up to 1 Tbps / 2 Sockets</a:t>
            </a:r>
          </a:p>
          <a:p>
            <a:pPr lvl="0">
              <a:lnSpc>
                <a:spcPct val="80000"/>
              </a:lnSpc>
              <a:defRPr/>
            </a:pPr>
            <a:r>
              <a:rPr lang="en-US" sz="1333" b="1" kern="0" dirty="0">
                <a:solidFill>
                  <a:prstClr val="white">
                    <a:lumMod val="50000"/>
                  </a:prstClr>
                </a:solidFill>
              </a:rPr>
              <a:t>Scale of Million Routes with Service Features</a:t>
            </a:r>
          </a:p>
          <a:p>
            <a:pPr marL="228594" lvl="0" indent="-228594">
              <a:lnSpc>
                <a:spcPct val="80000"/>
              </a:lnSpc>
              <a:spcBef>
                <a:spcPts val="533"/>
              </a:spcBef>
              <a:buFont typeface="Arial" charset="0"/>
              <a:buChar char="•"/>
              <a:defRPr/>
            </a:pP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Performance at Max. of </a:t>
            </a:r>
            <a:r>
              <a:rPr lang="en-US" sz="1333" kern="0" dirty="0" err="1">
                <a:solidFill>
                  <a:prstClr val="white">
                    <a:lumMod val="50000"/>
                  </a:prstClr>
                </a:solidFill>
              </a:rPr>
              <a:t>PCIe</a:t>
            </a:r>
            <a:r>
              <a:rPr lang="en-US" sz="1333" kern="0" dirty="0">
                <a:solidFill>
                  <a:prstClr val="white">
                    <a:lumMod val="50000"/>
                  </a:prstClr>
                </a:solidFill>
              </a:rPr>
              <a:t> I/O of Intel® Xeon® Server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742373" y="205370"/>
            <a:ext cx="11340259" cy="10245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FD.io VPP &amp; Cloud Network Services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Use Case Examples</a:t>
            </a:r>
            <a:endParaRPr lang="en-US" sz="2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EBBC2-325E-1543-87E3-CE73B5331C5A}"/>
              </a:ext>
            </a:extLst>
          </p:cNvPr>
          <p:cNvGrpSpPr/>
          <p:nvPr/>
        </p:nvGrpSpPr>
        <p:grpSpPr>
          <a:xfrm>
            <a:off x="269646" y="5875884"/>
            <a:ext cx="11605521" cy="829716"/>
            <a:chOff x="269646" y="5875884"/>
            <a:chExt cx="11605521" cy="829716"/>
          </a:xfrm>
        </p:grpSpPr>
        <p:sp>
          <p:nvSpPr>
            <p:cNvPr id="63" name="Rectangle 62"/>
            <p:cNvSpPr/>
            <p:nvPr/>
          </p:nvSpPr>
          <p:spPr>
            <a:xfrm>
              <a:off x="1082566" y="5878900"/>
              <a:ext cx="10792600" cy="826700"/>
            </a:xfrm>
            <a:prstGeom prst="rect">
              <a:avLst/>
            </a:prstGeom>
            <a:solidFill>
              <a:srgbClr val="FFFFFF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9646" y="6005306"/>
              <a:ext cx="11605520" cy="589428"/>
            </a:xfrm>
            <a:prstGeom prst="rect">
              <a:avLst/>
            </a:prstGeom>
          </p:spPr>
          <p:txBody>
            <a:bodyPr vert="horz" lIns="121920" tIns="60960" rIns="121920" bIns="60960" rtlCol="0" anchor="ctr" anchorCtr="0">
              <a:noAutofit/>
            </a:bodyPr>
            <a:lstStyle>
              <a:defPPr>
                <a:defRPr lang="en-US"/>
              </a:defPPr>
              <a:lvl1pPr marR="0" lvl="0" indent="0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ea typeface=""/>
                  <a:cs typeface="Arial"/>
                </a:rPr>
                <a:t>Substantial Performance and Efficiency Gains vs. Alternatives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69646" y="5875884"/>
              <a:ext cx="11605521" cy="0"/>
            </a:xfrm>
            <a:prstGeom prst="line">
              <a:avLst/>
            </a:prstGeom>
            <a:noFill/>
            <a:ln w="6350" cap="flat" cmpd="sng" algn="ctr">
              <a:solidFill>
                <a:srgbClr val="3C4855"/>
              </a:solidFill>
              <a:prstDash val="dash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269646" y="6702584"/>
              <a:ext cx="11605521" cy="0"/>
            </a:xfrm>
            <a:prstGeom prst="line">
              <a:avLst/>
            </a:prstGeom>
            <a:noFill/>
            <a:ln w="6350" cap="flat" cmpd="sng" algn="ctr">
              <a:solidFill>
                <a:srgbClr val="3C4855"/>
              </a:solidFill>
              <a:prstDash val="dash"/>
            </a:ln>
            <a:effectLst/>
          </p:spPr>
        </p:cxnSp>
        <p:pic>
          <p:nvPicPr>
            <p:cNvPr id="67" name="Picture 9" descr="Picture 9">
              <a:extLst>
                <a:ext uri="{FF2B5EF4-FFF2-40B4-BE49-F238E27FC236}">
                  <a16:creationId xmlns:a16="http://schemas.microsoft.com/office/drawing/2014/main" id="{B70E213A-FA7C-5D44-B1A1-2F8FB70AD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41307" y="5983735"/>
              <a:ext cx="627350" cy="627350"/>
            </a:xfrm>
            <a:prstGeom prst="rect">
              <a:avLst/>
            </a:prstGeom>
            <a:ln w="12700">
              <a:miter lim="400000"/>
            </a:ln>
            <a:effectLst>
              <a:outerShdw blurRad="50800" dist="50800" dir="5400000" rotWithShape="0">
                <a:srgbClr val="000000">
                  <a:alpha val="1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02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  <p:bldP spid="44" grpId="0" uiExpand="1" build="p"/>
      <p:bldP spid="45" grpId="0"/>
      <p:bldP spid="68" grpId="0" animBg="1"/>
      <p:bldP spid="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139"/>
          <p:cNvSpPr>
            <a:spLocks noChangeArrowheads="1"/>
          </p:cNvSpPr>
          <p:nvPr/>
        </p:nvSpPr>
        <p:spPr bwMode="auto">
          <a:xfrm>
            <a:off x="8940801" y="1066800"/>
            <a:ext cx="2976033" cy="5655733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en-US" altLang="en-US" sz="1733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1" y="3947585"/>
            <a:ext cx="22860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34" y="4059767"/>
            <a:ext cx="57361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4" y="4059767"/>
            <a:ext cx="57361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34" y="4887384"/>
            <a:ext cx="573617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4" y="4887384"/>
            <a:ext cx="573616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34" y="5717117"/>
            <a:ext cx="573617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4" y="5717117"/>
            <a:ext cx="573616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33" y="2334685"/>
            <a:ext cx="569384" cy="56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33" y="1583267"/>
            <a:ext cx="569384" cy="56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33" y="3103033"/>
            <a:ext cx="569384" cy="56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836084" y="1589618"/>
            <a:ext cx="0" cy="2101849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302682" y="2415118"/>
            <a:ext cx="1822449" cy="450849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3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SERVICE VIEW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909234" y="3386667"/>
            <a:ext cx="7641167" cy="0"/>
          </a:xfrm>
          <a:prstGeom prst="line">
            <a:avLst/>
          </a:prstGeom>
          <a:ln w="6350" cmpd="sng">
            <a:solidFill>
              <a:srgbClr val="8BCE1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909234" y="2616201"/>
            <a:ext cx="7437967" cy="14817"/>
          </a:xfrm>
          <a:prstGeom prst="line">
            <a:avLst/>
          </a:prstGeom>
          <a:ln w="6350" cmpd="sng">
            <a:solidFill>
              <a:srgbClr val="2ABAC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09234" y="1862667"/>
            <a:ext cx="7641167" cy="0"/>
          </a:xfrm>
          <a:prstGeom prst="line">
            <a:avLst/>
          </a:prstGeom>
          <a:ln w="6350" cmpd="sng">
            <a:solidFill>
              <a:srgbClr val="0B537C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87" name="Picture 36"/>
          <p:cNvPicPr>
            <a:picLocks noChangeAspect="1"/>
          </p:cNvPicPr>
          <p:nvPr/>
        </p:nvPicPr>
        <p:blipFill>
          <a:blip r:embed="rId1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1" y="4347634"/>
            <a:ext cx="262678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Diamond 40"/>
          <p:cNvSpPr>
            <a:spLocks noChangeAspect="1"/>
          </p:cNvSpPr>
          <p:nvPr/>
        </p:nvSpPr>
        <p:spPr>
          <a:xfrm>
            <a:off x="2382212" y="4265220"/>
            <a:ext cx="157479" cy="157479"/>
          </a:xfrm>
          <a:prstGeom prst="diamond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2" name="Diamond 41"/>
          <p:cNvSpPr>
            <a:spLocks noChangeAspect="1"/>
          </p:cNvSpPr>
          <p:nvPr/>
        </p:nvSpPr>
        <p:spPr>
          <a:xfrm>
            <a:off x="2382000" y="5098430"/>
            <a:ext cx="157481" cy="154940"/>
          </a:xfrm>
          <a:prstGeom prst="diamond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3" name="Diamond 42"/>
          <p:cNvSpPr>
            <a:spLocks noChangeAspect="1"/>
          </p:cNvSpPr>
          <p:nvPr/>
        </p:nvSpPr>
        <p:spPr>
          <a:xfrm>
            <a:off x="2419351" y="5943600"/>
            <a:ext cx="154940" cy="154940"/>
          </a:xfrm>
          <a:prstGeom prst="diamond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48" name="Straight Connector 47"/>
          <p:cNvCxnSpPr>
            <a:stCxn id="7" idx="1"/>
            <a:endCxn id="41" idx="3"/>
          </p:cNvCxnSpPr>
          <p:nvPr/>
        </p:nvCxnSpPr>
        <p:spPr>
          <a:xfrm flipH="1" flipV="1">
            <a:off x="2539691" y="4343960"/>
            <a:ext cx="2203912" cy="386015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94" idx="1"/>
            <a:endCxn id="42" idx="3"/>
          </p:cNvCxnSpPr>
          <p:nvPr/>
        </p:nvCxnSpPr>
        <p:spPr>
          <a:xfrm flipH="1" flipV="1">
            <a:off x="2539481" y="5175900"/>
            <a:ext cx="1622497" cy="4009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95" idx="1"/>
            <a:endCxn id="43" idx="3"/>
          </p:cNvCxnSpPr>
          <p:nvPr/>
        </p:nvCxnSpPr>
        <p:spPr>
          <a:xfrm flipH="1">
            <a:off x="2574291" y="5545786"/>
            <a:ext cx="1556280" cy="475284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61" idx="1"/>
            <a:endCxn id="101" idx="3"/>
          </p:cNvCxnSpPr>
          <p:nvPr/>
        </p:nvCxnSpPr>
        <p:spPr>
          <a:xfrm flipH="1">
            <a:off x="6647143" y="4651588"/>
            <a:ext cx="2378451" cy="291285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Diamond 60"/>
          <p:cNvSpPr>
            <a:spLocks noChangeAspect="1"/>
          </p:cNvSpPr>
          <p:nvPr/>
        </p:nvSpPr>
        <p:spPr>
          <a:xfrm>
            <a:off x="9025594" y="4574118"/>
            <a:ext cx="157480" cy="154939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2" name="Diamond 61"/>
          <p:cNvSpPr>
            <a:spLocks noChangeAspect="1"/>
          </p:cNvSpPr>
          <p:nvPr/>
        </p:nvSpPr>
        <p:spPr>
          <a:xfrm>
            <a:off x="9946965" y="5746751"/>
            <a:ext cx="157480" cy="157480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64" name="Straight Connector 63"/>
          <p:cNvCxnSpPr>
            <a:stCxn id="62" idx="1"/>
            <a:endCxn id="100" idx="3"/>
          </p:cNvCxnSpPr>
          <p:nvPr/>
        </p:nvCxnSpPr>
        <p:spPr>
          <a:xfrm flipH="1" flipV="1">
            <a:off x="6890812" y="5440588"/>
            <a:ext cx="3056153" cy="384903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02" name="TextBox 67"/>
          <p:cNvSpPr txBox="1">
            <a:spLocks noChangeArrowheads="1"/>
          </p:cNvSpPr>
          <p:nvPr/>
        </p:nvSpPr>
        <p:spPr bwMode="auto">
          <a:xfrm>
            <a:off x="1870565" y="1852084"/>
            <a:ext cx="6319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7203" name="TextBox 71"/>
          <p:cNvSpPr txBox="1">
            <a:spLocks noChangeArrowheads="1"/>
          </p:cNvSpPr>
          <p:nvPr/>
        </p:nvSpPr>
        <p:spPr bwMode="auto">
          <a:xfrm>
            <a:off x="1209249" y="2097617"/>
            <a:ext cx="712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7204" name="TextBox 72"/>
          <p:cNvSpPr txBox="1">
            <a:spLocks noChangeArrowheads="1"/>
          </p:cNvSpPr>
          <p:nvPr/>
        </p:nvSpPr>
        <p:spPr bwMode="auto">
          <a:xfrm>
            <a:off x="1209249" y="2859617"/>
            <a:ext cx="712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7205" name="TextBox 73"/>
          <p:cNvSpPr txBox="1">
            <a:spLocks noChangeArrowheads="1"/>
          </p:cNvSpPr>
          <p:nvPr/>
        </p:nvSpPr>
        <p:spPr bwMode="auto">
          <a:xfrm>
            <a:off x="1209249" y="3632200"/>
            <a:ext cx="712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7207" name="TextBox 75"/>
          <p:cNvSpPr txBox="1">
            <a:spLocks noChangeArrowheads="1"/>
          </p:cNvSpPr>
          <p:nvPr/>
        </p:nvSpPr>
        <p:spPr bwMode="auto">
          <a:xfrm>
            <a:off x="1870565" y="2616200"/>
            <a:ext cx="6319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7208" name="TextBox 76"/>
          <p:cNvSpPr txBox="1">
            <a:spLocks noChangeArrowheads="1"/>
          </p:cNvSpPr>
          <p:nvPr/>
        </p:nvSpPr>
        <p:spPr bwMode="auto">
          <a:xfrm>
            <a:off x="1870565" y="3373967"/>
            <a:ext cx="6319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56001" y="1878068"/>
            <a:ext cx="3613151" cy="23589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914377">
              <a:spcAft>
                <a:spcPts val="267"/>
              </a:spcAft>
              <a:defRPr/>
            </a:pPr>
            <a:r>
              <a:rPr lang="en-US" sz="933" dirty="0">
                <a:latin typeface="Arial"/>
              </a:rPr>
              <a:t>IPVPN Overlays, IPsec / WireGuard / TLS Crypto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556001" y="2631601"/>
            <a:ext cx="3613151" cy="23589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914377">
              <a:spcAft>
                <a:spcPts val="267"/>
              </a:spcAft>
              <a:defRPr/>
            </a:pPr>
            <a:r>
              <a:rPr lang="en-US" sz="933" dirty="0">
                <a:latin typeface="Arial"/>
              </a:rPr>
              <a:t>IPVPN Overlays, IPsec / WireGuard / TLS Crypto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556001" y="3397835"/>
            <a:ext cx="3613151" cy="23589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914377">
              <a:spcAft>
                <a:spcPts val="267"/>
              </a:spcAft>
              <a:defRPr/>
            </a:pPr>
            <a:r>
              <a:rPr lang="en-US" sz="933" dirty="0">
                <a:latin typeface="Arial"/>
              </a:rPr>
              <a:t>IPVPN Overlays, IPsec / WireGuard / TLS Crypto</a:t>
            </a:r>
          </a:p>
        </p:txBody>
      </p:sp>
      <p:sp>
        <p:nvSpPr>
          <p:cNvPr id="7212" name="TextBox 91"/>
          <p:cNvSpPr txBox="1">
            <a:spLocks noChangeArrowheads="1"/>
          </p:cNvSpPr>
          <p:nvPr/>
        </p:nvSpPr>
        <p:spPr bwMode="auto">
          <a:xfrm>
            <a:off x="1052828" y="4529667"/>
            <a:ext cx="449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0B537C"/>
                </a:solidFill>
                <a:latin typeface="Arial" charset="0"/>
              </a:rPr>
              <a:t>Site 1</a:t>
            </a:r>
          </a:p>
        </p:txBody>
      </p:sp>
      <p:sp>
        <p:nvSpPr>
          <p:cNvPr id="7213" name="TextBox 92"/>
          <p:cNvSpPr txBox="1">
            <a:spLocks noChangeArrowheads="1"/>
          </p:cNvSpPr>
          <p:nvPr/>
        </p:nvSpPr>
        <p:spPr bwMode="auto">
          <a:xfrm>
            <a:off x="2184637" y="4529667"/>
            <a:ext cx="4651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0B537C"/>
                </a:solidFill>
                <a:latin typeface="Arial" charset="0"/>
              </a:rPr>
              <a:t>Site N</a:t>
            </a:r>
          </a:p>
        </p:txBody>
      </p:sp>
      <p:sp>
        <p:nvSpPr>
          <p:cNvPr id="7214" name="TextBox 93"/>
          <p:cNvSpPr txBox="1">
            <a:spLocks noChangeArrowheads="1"/>
          </p:cNvSpPr>
          <p:nvPr/>
        </p:nvSpPr>
        <p:spPr bwMode="auto">
          <a:xfrm>
            <a:off x="1491823" y="4616451"/>
            <a:ext cx="712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7215" name="TextBox 94"/>
          <p:cNvSpPr txBox="1">
            <a:spLocks noChangeArrowheads="1"/>
          </p:cNvSpPr>
          <p:nvPr/>
        </p:nvSpPr>
        <p:spPr bwMode="auto">
          <a:xfrm>
            <a:off x="1491823" y="5448300"/>
            <a:ext cx="712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7216" name="TextBox 95"/>
          <p:cNvSpPr txBox="1">
            <a:spLocks noChangeArrowheads="1"/>
          </p:cNvSpPr>
          <p:nvPr/>
        </p:nvSpPr>
        <p:spPr bwMode="auto">
          <a:xfrm>
            <a:off x="1491823" y="6273800"/>
            <a:ext cx="712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7217" name="TextBox 96"/>
          <p:cNvSpPr txBox="1">
            <a:spLocks noChangeArrowheads="1"/>
          </p:cNvSpPr>
          <p:nvPr/>
        </p:nvSpPr>
        <p:spPr bwMode="auto">
          <a:xfrm>
            <a:off x="1052828" y="5399617"/>
            <a:ext cx="449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2ABACF"/>
                </a:solidFill>
                <a:latin typeface="Arial" charset="0"/>
              </a:rPr>
              <a:t>Site 1</a:t>
            </a:r>
          </a:p>
        </p:txBody>
      </p:sp>
      <p:sp>
        <p:nvSpPr>
          <p:cNvPr id="7218" name="TextBox 97"/>
          <p:cNvSpPr txBox="1">
            <a:spLocks noChangeArrowheads="1"/>
          </p:cNvSpPr>
          <p:nvPr/>
        </p:nvSpPr>
        <p:spPr bwMode="auto">
          <a:xfrm>
            <a:off x="2184637" y="5399617"/>
            <a:ext cx="4651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2ABACF"/>
                </a:solidFill>
                <a:latin typeface="Arial" charset="0"/>
              </a:rPr>
              <a:t>Site N</a:t>
            </a:r>
          </a:p>
        </p:txBody>
      </p:sp>
      <p:sp>
        <p:nvSpPr>
          <p:cNvPr id="7219" name="TextBox 98"/>
          <p:cNvSpPr txBox="1">
            <a:spLocks noChangeArrowheads="1"/>
          </p:cNvSpPr>
          <p:nvPr/>
        </p:nvSpPr>
        <p:spPr bwMode="auto">
          <a:xfrm>
            <a:off x="1052828" y="6184900"/>
            <a:ext cx="449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8BCE13"/>
                </a:solidFill>
                <a:latin typeface="Arial" charset="0"/>
              </a:rPr>
              <a:t>Site 1</a:t>
            </a:r>
          </a:p>
        </p:txBody>
      </p:sp>
      <p:sp>
        <p:nvSpPr>
          <p:cNvPr id="7220" name="TextBox 99"/>
          <p:cNvSpPr txBox="1">
            <a:spLocks noChangeArrowheads="1"/>
          </p:cNvSpPr>
          <p:nvPr/>
        </p:nvSpPr>
        <p:spPr bwMode="auto">
          <a:xfrm>
            <a:off x="2184637" y="6189133"/>
            <a:ext cx="4651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8BCE13"/>
                </a:solidFill>
                <a:latin typeface="Arial" charset="0"/>
              </a:rPr>
              <a:t>Site N</a:t>
            </a:r>
          </a:p>
        </p:txBody>
      </p:sp>
      <p:sp>
        <p:nvSpPr>
          <p:cNvPr id="7221" name="TextBox 100"/>
          <p:cNvSpPr txBox="1">
            <a:spLocks noChangeArrowheads="1"/>
          </p:cNvSpPr>
          <p:nvPr/>
        </p:nvSpPr>
        <p:spPr bwMode="auto">
          <a:xfrm>
            <a:off x="4734985" y="4999567"/>
            <a:ext cx="157903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60000"/>
              </a:lnSpc>
              <a:spcBef>
                <a:spcPts val="1000"/>
              </a:spcBef>
            </a:pPr>
            <a:r>
              <a:rPr lang="en-US" altLang="en-US" sz="1333" b="1">
                <a:solidFill>
                  <a:srgbClr val="8497B0"/>
                </a:solidFill>
                <a:latin typeface="Arial" charset="0"/>
              </a:rPr>
              <a:t>IP Network</a:t>
            </a:r>
          </a:p>
          <a:p>
            <a:pPr algn="ctr">
              <a:lnSpc>
                <a:spcPct val="60000"/>
              </a:lnSpc>
              <a:spcBef>
                <a:spcPts val="1000"/>
              </a:spcBef>
            </a:pPr>
            <a:r>
              <a:rPr lang="en-US" altLang="en-US" sz="1333" b="1">
                <a:solidFill>
                  <a:srgbClr val="8497B0"/>
                </a:solidFill>
                <a:latin typeface="Arial" charset="0"/>
              </a:rPr>
              <a:t>Private or Public</a:t>
            </a:r>
          </a:p>
        </p:txBody>
      </p:sp>
      <p:sp>
        <p:nvSpPr>
          <p:cNvPr id="7222" name="TextBox 129"/>
          <p:cNvSpPr txBox="1">
            <a:spLocks noChangeArrowheads="1"/>
          </p:cNvSpPr>
          <p:nvPr/>
        </p:nvSpPr>
        <p:spPr bwMode="auto">
          <a:xfrm>
            <a:off x="9357468" y="5266267"/>
            <a:ext cx="7986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Data Center1</a:t>
            </a:r>
          </a:p>
        </p:txBody>
      </p:sp>
      <p:sp>
        <p:nvSpPr>
          <p:cNvPr id="7223" name="TextBox 130"/>
          <p:cNvSpPr txBox="1">
            <a:spLocks noChangeArrowheads="1"/>
          </p:cNvSpPr>
          <p:nvPr/>
        </p:nvSpPr>
        <p:spPr bwMode="auto">
          <a:xfrm>
            <a:off x="10316318" y="6362700"/>
            <a:ext cx="7986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Data Center2</a:t>
            </a:r>
          </a:p>
        </p:txBody>
      </p:sp>
      <p:sp>
        <p:nvSpPr>
          <p:cNvPr id="7224" name="TextBox 131"/>
          <p:cNvSpPr txBox="1">
            <a:spLocks noChangeArrowheads="1"/>
          </p:cNvSpPr>
          <p:nvPr/>
        </p:nvSpPr>
        <p:spPr bwMode="auto">
          <a:xfrm>
            <a:off x="9433487" y="5027084"/>
            <a:ext cx="6719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808993"/>
                </a:solidFill>
                <a:latin typeface="Arial" charset="0"/>
              </a:rPr>
              <a:t>Cloud Hub</a:t>
            </a:r>
          </a:p>
        </p:txBody>
      </p:sp>
      <p:sp>
        <p:nvSpPr>
          <p:cNvPr id="7225" name="TextBox 132"/>
          <p:cNvSpPr txBox="1">
            <a:spLocks noChangeArrowheads="1"/>
          </p:cNvSpPr>
          <p:nvPr/>
        </p:nvSpPr>
        <p:spPr bwMode="auto">
          <a:xfrm>
            <a:off x="10362704" y="6108700"/>
            <a:ext cx="6719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808993"/>
                </a:solidFill>
                <a:latin typeface="Arial" charset="0"/>
              </a:rPr>
              <a:t>Cloud Hub</a:t>
            </a:r>
          </a:p>
        </p:txBody>
      </p:sp>
      <p:sp>
        <p:nvSpPr>
          <p:cNvPr id="7226" name="TextBox 133"/>
          <p:cNvSpPr txBox="1">
            <a:spLocks noChangeArrowheads="1"/>
          </p:cNvSpPr>
          <p:nvPr/>
        </p:nvSpPr>
        <p:spPr bwMode="auto">
          <a:xfrm>
            <a:off x="9329292" y="4197352"/>
            <a:ext cx="497251" cy="4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CPUs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Net I/O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Crypto I/O</a:t>
            </a:r>
          </a:p>
        </p:txBody>
      </p:sp>
      <p:sp>
        <p:nvSpPr>
          <p:cNvPr id="7228" name="TextBox 134"/>
          <p:cNvSpPr txBox="1">
            <a:spLocks noChangeArrowheads="1"/>
          </p:cNvSpPr>
          <p:nvPr/>
        </p:nvSpPr>
        <p:spPr bwMode="auto">
          <a:xfrm>
            <a:off x="9717700" y="4197352"/>
            <a:ext cx="497251" cy="4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CPUs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Net I/O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Crypto I/O</a:t>
            </a:r>
          </a:p>
        </p:txBody>
      </p:sp>
      <p:sp>
        <p:nvSpPr>
          <p:cNvPr id="7229" name="TextBox 135"/>
          <p:cNvSpPr txBox="1">
            <a:spLocks noChangeArrowheads="1"/>
          </p:cNvSpPr>
          <p:nvPr/>
        </p:nvSpPr>
        <p:spPr bwMode="auto">
          <a:xfrm>
            <a:off x="10246867" y="5281085"/>
            <a:ext cx="497251" cy="4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CPUs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Net I/O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Crypto I/O</a:t>
            </a:r>
          </a:p>
        </p:txBody>
      </p:sp>
      <p:sp>
        <p:nvSpPr>
          <p:cNvPr id="7230" name="TextBox 136"/>
          <p:cNvSpPr txBox="1">
            <a:spLocks noChangeArrowheads="1"/>
          </p:cNvSpPr>
          <p:nvPr/>
        </p:nvSpPr>
        <p:spPr bwMode="auto">
          <a:xfrm>
            <a:off x="10636333" y="5281085"/>
            <a:ext cx="497251" cy="4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CPUs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Net I/O</a:t>
            </a:r>
          </a:p>
          <a:p>
            <a:pPr algn="ctr"/>
            <a:r>
              <a:rPr lang="en-US" altLang="en-US" sz="533">
                <a:solidFill>
                  <a:schemeClr val="bg2"/>
                </a:solidFill>
                <a:latin typeface="Arial" charset="0"/>
              </a:rPr>
              <a:t>Crypto I/O</a:t>
            </a:r>
          </a:p>
        </p:txBody>
      </p:sp>
      <p:sp>
        <p:nvSpPr>
          <p:cNvPr id="7231" name="TextBox 140"/>
          <p:cNvSpPr txBox="1">
            <a:spLocks noChangeArrowheads="1"/>
          </p:cNvSpPr>
          <p:nvPr/>
        </p:nvSpPr>
        <p:spPr bwMode="auto">
          <a:xfrm>
            <a:off x="9116485" y="1163454"/>
            <a:ext cx="266276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Aft>
                <a:spcPts val="267"/>
              </a:spcAft>
            </a:pPr>
            <a:r>
              <a:rPr lang="en-US" altLang="en-US" sz="1067" b="1" u="sng" dirty="0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sp>
        <p:nvSpPr>
          <p:cNvPr id="7232" name="Rounded Rectangle 148"/>
          <p:cNvSpPr>
            <a:spLocks noChangeArrowheads="1"/>
          </p:cNvSpPr>
          <p:nvPr/>
        </p:nvSpPr>
        <p:spPr bwMode="auto">
          <a:xfrm>
            <a:off x="3362104" y="3800147"/>
            <a:ext cx="983729" cy="640590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wrap="none" anchor="ctr">
            <a:no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Aft>
                <a:spcPts val="267"/>
              </a:spcAft>
            </a:pPr>
            <a:r>
              <a:rPr lang="en-US" altLang="en-US" sz="933" dirty="0">
                <a:latin typeface="Arial" charset="0"/>
              </a:rPr>
              <a:t>Headquarters</a:t>
            </a:r>
          </a:p>
          <a:p>
            <a:pPr algn="ctr">
              <a:spcAft>
                <a:spcPts val="267"/>
              </a:spcAft>
            </a:pPr>
            <a:r>
              <a:rPr lang="en-US" altLang="en-US" sz="933" dirty="0">
                <a:latin typeface="Arial" charset="0"/>
              </a:rPr>
              <a:t>Branches </a:t>
            </a:r>
          </a:p>
          <a:p>
            <a:pPr algn="ctr">
              <a:spcAft>
                <a:spcPts val="267"/>
              </a:spcAft>
            </a:pPr>
            <a:r>
              <a:rPr lang="en-US" altLang="en-US" sz="933" dirty="0">
                <a:latin typeface="Arial" charset="0"/>
              </a:rPr>
              <a:t>Home Users</a:t>
            </a:r>
          </a:p>
        </p:txBody>
      </p:sp>
      <p:sp>
        <p:nvSpPr>
          <p:cNvPr id="7233" name="Rounded Rectangle 149"/>
          <p:cNvSpPr>
            <a:spLocks noChangeArrowheads="1"/>
          </p:cNvSpPr>
          <p:nvPr/>
        </p:nvSpPr>
        <p:spPr bwMode="auto">
          <a:xfrm>
            <a:off x="4458203" y="3991846"/>
            <a:ext cx="2119740" cy="251868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Aft>
                <a:spcPts val="267"/>
              </a:spcAft>
            </a:pPr>
            <a:r>
              <a:rPr lang="en-US" altLang="en-US" sz="933" dirty="0">
                <a:latin typeface="Arial" charset="0"/>
              </a:rPr>
              <a:t>Secure and Fast Private Networking</a:t>
            </a:r>
          </a:p>
        </p:txBody>
      </p:sp>
      <p:sp>
        <p:nvSpPr>
          <p:cNvPr id="7234" name="Rounded Rectangle 150"/>
          <p:cNvSpPr>
            <a:spLocks noChangeArrowheads="1"/>
          </p:cNvSpPr>
          <p:nvPr/>
        </p:nvSpPr>
        <p:spPr bwMode="auto">
          <a:xfrm>
            <a:off x="6706445" y="3805797"/>
            <a:ext cx="1024468" cy="647333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wrap="square" anchor="ctr">
            <a:no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Aft>
                <a:spcPts val="267"/>
              </a:spcAft>
            </a:pPr>
            <a:r>
              <a:rPr lang="en-US" altLang="en-US" sz="933" dirty="0">
                <a:latin typeface="Arial" charset="0"/>
              </a:rPr>
              <a:t>Private Clouds </a:t>
            </a:r>
          </a:p>
          <a:p>
            <a:pPr algn="ctr">
              <a:spcAft>
                <a:spcPts val="267"/>
              </a:spcAft>
            </a:pPr>
            <a:r>
              <a:rPr lang="en-US" altLang="en-US" sz="933" dirty="0">
                <a:latin typeface="Arial" charset="0"/>
              </a:rPr>
              <a:t>Public Clouds</a:t>
            </a:r>
          </a:p>
        </p:txBody>
      </p:sp>
      <p:sp>
        <p:nvSpPr>
          <p:cNvPr id="171" name="Rectangle 170"/>
          <p:cNvSpPr/>
          <p:nvPr/>
        </p:nvSpPr>
        <p:spPr>
          <a:xfrm rot="18900000">
            <a:off x="9359901" y="1788585"/>
            <a:ext cx="131233" cy="131233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72" name="Rectangle 171"/>
          <p:cNvSpPr/>
          <p:nvPr/>
        </p:nvSpPr>
        <p:spPr>
          <a:xfrm rot="18900000">
            <a:off x="9359901" y="2556934"/>
            <a:ext cx="131233" cy="131233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73" name="Rectangle 172"/>
          <p:cNvSpPr/>
          <p:nvPr/>
        </p:nvSpPr>
        <p:spPr>
          <a:xfrm rot="18900000">
            <a:off x="9359901" y="3310468"/>
            <a:ext cx="131233" cy="131233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240" name="TextBox 173"/>
          <p:cNvSpPr txBox="1">
            <a:spLocks noChangeArrowheads="1"/>
          </p:cNvSpPr>
          <p:nvPr/>
        </p:nvSpPr>
        <p:spPr bwMode="auto">
          <a:xfrm>
            <a:off x="9320869" y="2097617"/>
            <a:ext cx="7617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7241" name="TextBox 174"/>
          <p:cNvSpPr txBox="1">
            <a:spLocks noChangeArrowheads="1"/>
          </p:cNvSpPr>
          <p:nvPr/>
        </p:nvSpPr>
        <p:spPr bwMode="auto">
          <a:xfrm>
            <a:off x="10925404" y="1706033"/>
            <a:ext cx="7954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7242" name="TextBox 175"/>
          <p:cNvSpPr txBox="1">
            <a:spLocks noChangeArrowheads="1"/>
          </p:cNvSpPr>
          <p:nvPr/>
        </p:nvSpPr>
        <p:spPr bwMode="auto">
          <a:xfrm>
            <a:off x="9320869" y="2865967"/>
            <a:ext cx="7617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7243" name="TextBox 176"/>
          <p:cNvSpPr txBox="1">
            <a:spLocks noChangeArrowheads="1"/>
          </p:cNvSpPr>
          <p:nvPr/>
        </p:nvSpPr>
        <p:spPr bwMode="auto">
          <a:xfrm>
            <a:off x="9320869" y="3647017"/>
            <a:ext cx="7617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AEAEAE"/>
                </a:solidFill>
                <a:latin typeface="Arial" charset="0"/>
              </a:rPr>
              <a:t>vRouter</a:t>
            </a:r>
            <a:r>
              <a:rPr lang="en-US" altLang="en-US" sz="800" dirty="0">
                <a:solidFill>
                  <a:srgbClr val="AEAEAE"/>
                </a:solidFill>
                <a:latin typeface="Arial" charset="0"/>
              </a:rPr>
              <a:t> </a:t>
            </a:r>
            <a:r>
              <a:rPr lang="en-US" altLang="en-US" sz="800" dirty="0" err="1">
                <a:solidFill>
                  <a:srgbClr val="AEAEAE"/>
                </a:solidFill>
                <a:latin typeface="Arial" charset="0"/>
              </a:rPr>
              <a:t>vNF</a:t>
            </a:r>
            <a:endParaRPr lang="en-US" altLang="en-US" sz="800" dirty="0">
              <a:solidFill>
                <a:srgbClr val="AEAEAE"/>
              </a:solidFill>
              <a:latin typeface="Arial" charset="0"/>
            </a:endParaRPr>
          </a:p>
        </p:txBody>
      </p:sp>
      <p:sp>
        <p:nvSpPr>
          <p:cNvPr id="7244" name="TextBox 177"/>
          <p:cNvSpPr txBox="1">
            <a:spLocks noChangeArrowheads="1"/>
          </p:cNvSpPr>
          <p:nvPr/>
        </p:nvSpPr>
        <p:spPr bwMode="auto">
          <a:xfrm>
            <a:off x="10925404" y="2468033"/>
            <a:ext cx="7954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7245" name="TextBox 178"/>
          <p:cNvSpPr txBox="1">
            <a:spLocks noChangeArrowheads="1"/>
          </p:cNvSpPr>
          <p:nvPr/>
        </p:nvSpPr>
        <p:spPr bwMode="auto">
          <a:xfrm>
            <a:off x="10925404" y="3234267"/>
            <a:ext cx="7954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7246" name="Picture 8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33" y="1545167"/>
            <a:ext cx="577851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7" name="Picture 8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517" y="2302934"/>
            <a:ext cx="582083" cy="5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8" name="Picture 8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3098800"/>
            <a:ext cx="5820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" name="Picture 8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1437217"/>
            <a:ext cx="1018117" cy="82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0" name="Picture 8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2216151"/>
            <a:ext cx="101811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1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2978151"/>
            <a:ext cx="1018117" cy="79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 rot="18900000">
            <a:off x="1775885" y="2556934"/>
            <a:ext cx="129116" cy="131233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 rot="18900000">
            <a:off x="1775885" y="3310468"/>
            <a:ext cx="129116" cy="131233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 rot="18900000">
            <a:off x="1775885" y="1788585"/>
            <a:ext cx="129116" cy="131233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grpSp>
        <p:nvGrpSpPr>
          <p:cNvPr id="3" name="Group 2"/>
          <p:cNvGrpSpPr/>
          <p:nvPr/>
        </p:nvGrpSpPr>
        <p:grpSpPr>
          <a:xfrm>
            <a:off x="3717750" y="5682546"/>
            <a:ext cx="4849913" cy="1097840"/>
            <a:chOff x="3794530" y="5682546"/>
            <a:chExt cx="4849913" cy="1097840"/>
          </a:xfrm>
        </p:grpSpPr>
        <p:sp>
          <p:nvSpPr>
            <p:cNvPr id="152" name="Rounded Rectangle 151"/>
            <p:cNvSpPr/>
            <p:nvPr/>
          </p:nvSpPr>
          <p:spPr>
            <a:xfrm>
              <a:off x="3794530" y="5682546"/>
              <a:ext cx="4849913" cy="1097840"/>
            </a:xfrm>
            <a:prstGeom prst="roundRect">
              <a:avLst>
                <a:gd name="adj" fmla="val 12092"/>
              </a:avLst>
            </a:prstGeom>
            <a:solidFill>
              <a:srgbClr val="FFFFFF">
                <a:alpha val="80000"/>
              </a:srgbClr>
            </a:solidFill>
            <a:ln w="3175" cmpd="sng">
              <a:solidFill>
                <a:srgbClr val="7185A0">
                  <a:alpha val="57000"/>
                </a:srgbClr>
              </a:solidFill>
            </a:ln>
          </p:spPr>
          <p:txBody>
            <a:bodyPr wrap="square" anchor="ctr">
              <a:spAutoFit/>
            </a:bodyPr>
            <a:lstStyle/>
            <a:p>
              <a:pPr defTabSz="914377">
                <a:spcAft>
                  <a:spcPts val="267"/>
                </a:spcAft>
                <a:defRPr/>
              </a:pPr>
              <a:r>
                <a:rPr lang="en-US" sz="1333" b="1" dirty="0">
                  <a:solidFill>
                    <a:srgbClr val="797979"/>
                  </a:solidFill>
                  <a:latin typeface="Arial"/>
                </a:rPr>
                <a:t>FD.io Cloud Network Service Properties:</a:t>
              </a:r>
            </a:p>
            <a:p>
              <a:pPr marL="304792" indent="-304792" defTabSz="914377">
                <a:spcAft>
                  <a:spcPts val="267"/>
                </a:spcAft>
                <a:buFontTx/>
                <a:buAutoNum type="alphaUcPeriod"/>
                <a:defRPr/>
              </a:pPr>
              <a:r>
                <a:rPr lang="en-US" sz="1333" b="1" dirty="0">
                  <a:solidFill>
                    <a:srgbClr val="9BD313"/>
                  </a:solidFill>
                  <a:latin typeface="Arial"/>
                </a:rPr>
                <a:t>Native cloud network</a:t>
              </a:r>
              <a:r>
                <a:rPr lang="en-US" sz="1333" dirty="0">
                  <a:solidFill>
                    <a:srgbClr val="9BD313"/>
                  </a:solidFill>
                  <a:latin typeface="Arial"/>
                </a:rPr>
                <a:t> </a:t>
              </a:r>
              <a:r>
                <a:rPr lang="en-US" sz="1333" dirty="0">
                  <a:solidFill>
                    <a:srgbClr val="797979"/>
                  </a:solidFill>
                  <a:latin typeface="Arial"/>
                </a:rPr>
                <a:t>data plane</a:t>
              </a:r>
            </a:p>
            <a:p>
              <a:pPr marL="304792" indent="-304792" defTabSz="914377">
                <a:spcAft>
                  <a:spcPts val="267"/>
                </a:spcAft>
                <a:buFontTx/>
                <a:buAutoNum type="alphaUcPeriod"/>
                <a:defRPr/>
              </a:pPr>
              <a:r>
                <a:rPr lang="en-US" sz="1333" b="1" dirty="0">
                  <a:solidFill>
                    <a:srgbClr val="2CC6D7"/>
                  </a:solidFill>
                  <a:latin typeface="Arial"/>
                </a:rPr>
                <a:t>Fast</a:t>
              </a:r>
              <a:r>
                <a:rPr lang="en-US" sz="1333" dirty="0">
                  <a:solidFill>
                    <a:srgbClr val="2CC6D7"/>
                  </a:solidFill>
                  <a:latin typeface="Arial"/>
                </a:rPr>
                <a:t> </a:t>
              </a:r>
              <a:r>
                <a:rPr lang="en-US" sz="1333" dirty="0">
                  <a:solidFill>
                    <a:srgbClr val="797979"/>
                  </a:solidFill>
                  <a:latin typeface="Arial"/>
                </a:rPr>
                <a:t>and</a:t>
              </a:r>
              <a:r>
                <a:rPr lang="en-US" sz="1333" dirty="0">
                  <a:solidFill>
                    <a:srgbClr val="2CC6D7"/>
                  </a:solidFill>
                  <a:latin typeface="Arial"/>
                </a:rPr>
                <a:t> </a:t>
              </a:r>
              <a:r>
                <a:rPr lang="en-US" sz="1333" b="1" dirty="0">
                  <a:solidFill>
                    <a:srgbClr val="2CC6D7"/>
                  </a:solidFill>
                  <a:latin typeface="Arial"/>
                </a:rPr>
                <a:t>Efficient</a:t>
              </a:r>
            </a:p>
            <a:p>
              <a:pPr marL="304792" indent="-304792" defTabSz="914377">
                <a:spcAft>
                  <a:spcPts val="267"/>
                </a:spcAft>
                <a:buFontTx/>
                <a:buAutoNum type="alphaUcPeriod"/>
                <a:defRPr/>
              </a:pPr>
              <a:r>
                <a:rPr lang="en-US" sz="1333" b="1" dirty="0">
                  <a:solidFill>
                    <a:srgbClr val="01678F"/>
                  </a:solidFill>
                  <a:latin typeface="Arial"/>
                </a:rPr>
                <a:t>~1,000 Gbps IPsec </a:t>
              </a:r>
              <a:r>
                <a:rPr lang="en-US" sz="1333" dirty="0">
                  <a:solidFill>
                    <a:srgbClr val="797979"/>
                  </a:solidFill>
                  <a:latin typeface="Arial"/>
                </a:rPr>
                <a:t>per</a:t>
              </a:r>
              <a:r>
                <a:rPr lang="en-US" sz="1333" dirty="0">
                  <a:solidFill>
                    <a:srgbClr val="01678F"/>
                  </a:solidFill>
                  <a:latin typeface="Arial"/>
                </a:rPr>
                <a:t> 2 socket </a:t>
              </a:r>
              <a:r>
                <a:rPr lang="en-US" sz="1333" b="1" dirty="0">
                  <a:solidFill>
                    <a:srgbClr val="01678F"/>
                  </a:solidFill>
                  <a:latin typeface="Arial"/>
                </a:rPr>
                <a:t>Intel® Xeon® server</a:t>
              </a:r>
            </a:p>
          </p:txBody>
        </p:sp>
        <p:pic>
          <p:nvPicPr>
            <p:cNvPr id="7256" name="Picture 10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2" t="34731" r="34856" b="32179"/>
            <a:stretch>
              <a:fillRect/>
            </a:stretch>
          </p:blipFill>
          <p:spPr bwMode="auto">
            <a:xfrm>
              <a:off x="5774433" y="6184900"/>
              <a:ext cx="529167" cy="32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0" name="TextBox 119"/>
          <p:cNvSpPr txBox="1"/>
          <p:nvPr/>
        </p:nvSpPr>
        <p:spPr>
          <a:xfrm rot="16200000">
            <a:off x="-518582" y="4991101"/>
            <a:ext cx="2254249" cy="37041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3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PHYSICAL VIEW</a:t>
            </a:r>
          </a:p>
        </p:txBody>
      </p:sp>
      <p:cxnSp>
        <p:nvCxnSpPr>
          <p:cNvPr id="121" name="Straight Connector 120"/>
          <p:cNvCxnSpPr/>
          <p:nvPr/>
        </p:nvCxnSpPr>
        <p:spPr>
          <a:xfrm flipV="1">
            <a:off x="836084" y="3960285"/>
            <a:ext cx="0" cy="2002366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 txBox="1">
            <a:spLocks/>
          </p:cNvSpPr>
          <p:nvPr/>
        </p:nvSpPr>
        <p:spPr bwMode="auto">
          <a:xfrm>
            <a:off x="735542" y="54259"/>
            <a:ext cx="9195858" cy="10125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Fast Cloud Network Services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With Terabit Secure Network Data Plane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17788" y="1189132"/>
            <a:ext cx="6277971" cy="241327"/>
          </a:xfrm>
          <a:prstGeom prst="roundRect">
            <a:avLst>
              <a:gd name="adj" fmla="val 50000"/>
            </a:avLst>
          </a:prstGeom>
          <a:solidFill>
            <a:srgbClr val="ED7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67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charset="0"/>
              </a:rPr>
              <a:t>Network-as-a-Service – IPVPN, Internet Security, SASE Offerings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0" y="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1813" y="395488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1813" y="790976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4743603" y="4634975"/>
            <a:ext cx="189999" cy="189999"/>
          </a:xfrm>
          <a:prstGeom prst="diamond">
            <a:avLst/>
          </a:prstGeom>
          <a:solidFill>
            <a:schemeClr val="bg1"/>
          </a:solidFill>
          <a:ln w="635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Diamond 93"/>
          <p:cNvSpPr/>
          <p:nvPr/>
        </p:nvSpPr>
        <p:spPr>
          <a:xfrm>
            <a:off x="4161978" y="5120990"/>
            <a:ext cx="189999" cy="189999"/>
          </a:xfrm>
          <a:prstGeom prst="diamond">
            <a:avLst/>
          </a:prstGeom>
          <a:solidFill>
            <a:schemeClr val="bg1"/>
          </a:solidFill>
          <a:ln w="635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Diamond 94"/>
          <p:cNvSpPr/>
          <p:nvPr/>
        </p:nvSpPr>
        <p:spPr>
          <a:xfrm>
            <a:off x="4130571" y="5450786"/>
            <a:ext cx="189999" cy="189999"/>
          </a:xfrm>
          <a:prstGeom prst="diamond">
            <a:avLst/>
          </a:prstGeom>
          <a:solidFill>
            <a:schemeClr val="bg1"/>
          </a:solidFill>
          <a:ln w="635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Diamond 99"/>
          <p:cNvSpPr/>
          <p:nvPr/>
        </p:nvSpPr>
        <p:spPr>
          <a:xfrm>
            <a:off x="6700813" y="5345588"/>
            <a:ext cx="189999" cy="189999"/>
          </a:xfrm>
          <a:prstGeom prst="diamond">
            <a:avLst/>
          </a:prstGeom>
          <a:solidFill>
            <a:schemeClr val="bg1"/>
          </a:solidFill>
          <a:ln w="635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Diamond 100"/>
          <p:cNvSpPr/>
          <p:nvPr/>
        </p:nvSpPr>
        <p:spPr>
          <a:xfrm>
            <a:off x="6457144" y="4847873"/>
            <a:ext cx="189999" cy="189999"/>
          </a:xfrm>
          <a:prstGeom prst="diamond">
            <a:avLst/>
          </a:prstGeom>
          <a:solidFill>
            <a:schemeClr val="bg1"/>
          </a:solidFill>
          <a:ln w="635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9" grpId="0"/>
      <p:bldP spid="41" grpId="0" animBg="1"/>
      <p:bldP spid="42" grpId="0" animBg="1"/>
      <p:bldP spid="43" grpId="0" animBg="1"/>
      <p:bldP spid="61" grpId="0" animBg="1"/>
      <p:bldP spid="62" grpId="0" animBg="1"/>
      <p:bldP spid="7202" grpId="0"/>
      <p:bldP spid="7203" grpId="0"/>
      <p:bldP spid="7204" grpId="0"/>
      <p:bldP spid="7205" grpId="0"/>
      <p:bldP spid="7207" grpId="0"/>
      <p:bldP spid="7208" grpId="0"/>
      <p:bldP spid="78" grpId="0"/>
      <p:bldP spid="81" grpId="0"/>
      <p:bldP spid="82" grpId="0"/>
      <p:bldP spid="7212" grpId="0"/>
      <p:bldP spid="7213" grpId="0"/>
      <p:bldP spid="7214" grpId="0"/>
      <p:bldP spid="7215" grpId="0"/>
      <p:bldP spid="7216" grpId="0"/>
      <p:bldP spid="7217" grpId="0"/>
      <p:bldP spid="7218" grpId="0"/>
      <p:bldP spid="7219" grpId="0"/>
      <p:bldP spid="7220" grpId="0"/>
      <p:bldP spid="7221" grpId="0"/>
      <p:bldP spid="7222" grpId="0"/>
      <p:bldP spid="7223" grpId="0"/>
      <p:bldP spid="7224" grpId="0"/>
      <p:bldP spid="7225" grpId="0"/>
      <p:bldP spid="7226" grpId="0"/>
      <p:bldP spid="7228" grpId="0"/>
      <p:bldP spid="7229" grpId="0"/>
      <p:bldP spid="7230" grpId="0"/>
      <p:bldP spid="7231" grpId="0"/>
      <p:bldP spid="7232" grpId="0" animBg="1"/>
      <p:bldP spid="7233" grpId="0" animBg="1"/>
      <p:bldP spid="7234" grpId="0" animBg="1"/>
      <p:bldP spid="171" grpId="0" animBg="1"/>
      <p:bldP spid="172" grpId="0" animBg="1"/>
      <p:bldP spid="173" grpId="0" animBg="1"/>
      <p:bldP spid="7240" grpId="0"/>
      <p:bldP spid="7241" grpId="0"/>
      <p:bldP spid="7242" grpId="0"/>
      <p:bldP spid="7243" grpId="0"/>
      <p:bldP spid="7244" grpId="0"/>
      <p:bldP spid="7245" grpId="0"/>
      <p:bldP spid="21" grpId="0" animBg="1"/>
      <p:bldP spid="22" grpId="0" animBg="1"/>
      <p:bldP spid="20" grpId="0" animBg="1"/>
      <p:bldP spid="120" grpId="0"/>
      <p:bldP spid="2" grpId="0" animBg="1"/>
      <p:bldP spid="97" grpId="0" animBg="1"/>
      <p:bldP spid="98" grpId="0" animBg="1"/>
      <p:bldP spid="99" grpId="0" animBg="1"/>
      <p:bldP spid="7" grpId="0" animBg="1"/>
      <p:bldP spid="94" grpId="0" animBg="1"/>
      <p:bldP spid="95" grpId="0" animBg="1"/>
      <p:bldP spid="100" grpId="0" animBg="1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>
            <a:extLst>
              <a:ext uri="{FF2B5EF4-FFF2-40B4-BE49-F238E27FC236}">
                <a16:creationId xmlns:a16="http://schemas.microsoft.com/office/drawing/2014/main" id="{222D841F-3E31-FB4E-87E1-31B74AF31285}"/>
              </a:ext>
            </a:extLst>
          </p:cNvPr>
          <p:cNvSpPr/>
          <p:nvPr/>
        </p:nvSpPr>
        <p:spPr bwMode="auto">
          <a:xfrm rot="5400000">
            <a:off x="3415537" y="4587241"/>
            <a:ext cx="203283" cy="480047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914354">
              <a:defRPr/>
            </a:pPr>
            <a:r>
              <a:rPr lang="en-US" sz="1067" b="1" kern="0" dirty="0">
                <a:solidFill>
                  <a:schemeClr val="bg1"/>
                </a:solidFill>
                <a:latin typeface="Arial"/>
              </a:rPr>
              <a:t>100GE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141C70A-8D18-6547-9A04-629BA54FCC9D}"/>
              </a:ext>
            </a:extLst>
          </p:cNvPr>
          <p:cNvSpPr/>
          <p:nvPr/>
        </p:nvSpPr>
        <p:spPr bwMode="auto">
          <a:xfrm rot="5400000">
            <a:off x="3029426" y="4707253"/>
            <a:ext cx="203283" cy="240024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914354">
              <a:defRPr/>
            </a:pPr>
            <a:r>
              <a:rPr lang="en-US" sz="1067" b="1" kern="0" dirty="0">
                <a:solidFill>
                  <a:schemeClr val="bg1"/>
                </a:solidFill>
                <a:latin typeface="Arial"/>
              </a:rPr>
              <a:t>2x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9035" y="5210808"/>
            <a:ext cx="10282765" cy="164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616" name="Group 3"/>
          <p:cNvGrpSpPr>
            <a:grpSpLocks/>
          </p:cNvGrpSpPr>
          <p:nvPr/>
        </p:nvGrpSpPr>
        <p:grpSpPr bwMode="auto">
          <a:xfrm>
            <a:off x="423334" y="3867362"/>
            <a:ext cx="11355917" cy="2734521"/>
            <a:chOff x="317695" y="2901200"/>
            <a:chExt cx="8516098" cy="2050069"/>
          </a:xfrm>
        </p:grpSpPr>
        <p:sp>
          <p:nvSpPr>
            <p:cNvPr id="331" name="Rectangle 330"/>
            <p:cNvSpPr/>
            <p:nvPr/>
          </p:nvSpPr>
          <p:spPr>
            <a:xfrm>
              <a:off x="381189" y="4534583"/>
              <a:ext cx="685732" cy="322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6" name="TextBox 185"/>
            <p:cNvSpPr txBox="1"/>
            <p:nvPr/>
          </p:nvSpPr>
          <p:spPr>
            <a:xfrm rot="16200000">
              <a:off x="-388417" y="3826140"/>
              <a:ext cx="1690010" cy="27778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PHYSICAL VIEW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flipV="1">
              <a:off x="614529" y="2978797"/>
              <a:ext cx="0" cy="1972472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/>
            <p:cNvSpPr/>
            <p:nvPr/>
          </p:nvSpPr>
          <p:spPr>
            <a:xfrm rot="5400000">
              <a:off x="1006389" y="4222808"/>
              <a:ext cx="273501" cy="336463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1-2</a:t>
              </a: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94152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0" name="Rectangle 189"/>
            <p:cNvSpPr/>
            <p:nvPr/>
          </p:nvSpPr>
          <p:spPr>
            <a:xfrm rot="5400000">
              <a:off x="1061249" y="4666064"/>
              <a:ext cx="137348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39867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 rot="5400000">
              <a:off x="1518449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857418" y="4622788"/>
              <a:ext cx="368264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4" name="Rectangle 193"/>
            <p:cNvSpPr/>
            <p:nvPr/>
          </p:nvSpPr>
          <p:spPr>
            <a:xfrm rot="5400000">
              <a:off x="1975649" y="4665390"/>
              <a:ext cx="137347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5" name="Rectangle 194"/>
            <p:cNvSpPr/>
            <p:nvPr/>
          </p:nvSpPr>
          <p:spPr>
            <a:xfrm rot="5400000">
              <a:off x="1460038" y="4217078"/>
              <a:ext cx="273501" cy="343476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3-4</a:t>
              </a:r>
            </a:p>
          </p:txBody>
        </p:sp>
        <p:sp>
          <p:nvSpPr>
            <p:cNvPr id="196" name="Rectangle 195"/>
            <p:cNvSpPr/>
            <p:nvPr/>
          </p:nvSpPr>
          <p:spPr>
            <a:xfrm rot="5400000">
              <a:off x="1906536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5-6</a:t>
              </a:r>
            </a:p>
          </p:txBody>
        </p:sp>
        <p:sp>
          <p:nvSpPr>
            <p:cNvPr id="206" name="Right Bracket 205"/>
            <p:cNvSpPr/>
            <p:nvPr/>
          </p:nvSpPr>
          <p:spPr>
            <a:xfrm rot="16200000">
              <a:off x="151219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838344" y="3116854"/>
              <a:ext cx="1985767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4634" name="Picture 2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608" y="3305779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Rectangle 220"/>
            <p:cNvSpPr/>
            <p:nvPr/>
          </p:nvSpPr>
          <p:spPr>
            <a:xfrm rot="5400000">
              <a:off x="1064357" y="3666530"/>
              <a:ext cx="152401" cy="331301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1509078" y="3671951"/>
              <a:ext cx="152401" cy="32046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1967086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 rot="5400000">
              <a:off x="1055358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 rot="5400000">
              <a:off x="1505500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1967086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255" name="Rectangle 254"/>
            <p:cNvSpPr/>
            <p:nvPr/>
          </p:nvSpPr>
          <p:spPr>
            <a:xfrm rot="5400000">
              <a:off x="2559268" y="3607851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58" name="Rectangle 257"/>
            <p:cNvSpPr/>
            <p:nvPr/>
          </p:nvSpPr>
          <p:spPr>
            <a:xfrm rot="5400000">
              <a:off x="2269713" y="369785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259" name="Rectangle 258"/>
            <p:cNvSpPr/>
            <p:nvPr/>
          </p:nvSpPr>
          <p:spPr>
            <a:xfrm rot="5400000">
              <a:off x="2561233" y="3265625"/>
              <a:ext cx="152401" cy="363932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60" name="Rectangle 259"/>
            <p:cNvSpPr/>
            <p:nvPr/>
          </p:nvSpPr>
          <p:spPr>
            <a:xfrm rot="5400000">
              <a:off x="2269713" y="335759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24645" name="TextBox 260"/>
            <p:cNvSpPr txBox="1">
              <a:spLocks noChangeArrowheads="1"/>
            </p:cNvSpPr>
            <p:nvPr/>
          </p:nvSpPr>
          <p:spPr bwMode="auto">
            <a:xfrm>
              <a:off x="1352304" y="2901200"/>
              <a:ext cx="1078886" cy="1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933" b="1">
                  <a:solidFill>
                    <a:srgbClr val="69778C"/>
                  </a:solidFill>
                  <a:latin typeface="Arial" charset="0"/>
                </a:rPr>
                <a:t>Host-1 – Server-ICX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6781357" y="3116854"/>
              <a:ext cx="2052436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 rot="5400000">
              <a:off x="6949665" y="3607225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 rot="5400000">
              <a:off x="7255729" y="369722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sp>
          <p:nvSpPr>
            <p:cNvPr id="266" name="Rectangle 265"/>
            <p:cNvSpPr/>
            <p:nvPr/>
          </p:nvSpPr>
          <p:spPr>
            <a:xfrm rot="5400000">
              <a:off x="6948612" y="3261646"/>
              <a:ext cx="152401" cy="362106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 rot="5400000">
              <a:off x="7259203" y="33526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x2</a:t>
              </a:r>
            </a:p>
          </p:txBody>
        </p:sp>
        <p:pic>
          <p:nvPicPr>
            <p:cNvPr id="24652" name="Picture 2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712" y="3355958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53" name="TextBox 268"/>
            <p:cNvSpPr txBox="1">
              <a:spLocks noChangeArrowheads="1"/>
            </p:cNvSpPr>
            <p:nvPr/>
          </p:nvSpPr>
          <p:spPr bwMode="auto">
            <a:xfrm>
              <a:off x="7221351" y="2928385"/>
              <a:ext cx="1143330" cy="1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933" b="1">
                  <a:solidFill>
                    <a:srgbClr val="69778C"/>
                  </a:solidFill>
                  <a:latin typeface="Arial" charset="0"/>
                </a:rPr>
                <a:t>Host-2 – Server-ICX</a:t>
              </a:r>
            </a:p>
          </p:txBody>
        </p:sp>
        <p:sp>
          <p:nvSpPr>
            <p:cNvPr id="270" name="Rectangle 269"/>
            <p:cNvSpPr/>
            <p:nvPr/>
          </p:nvSpPr>
          <p:spPr>
            <a:xfrm rot="5400000">
              <a:off x="7498451" y="4219700"/>
              <a:ext cx="273501" cy="342679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1-2</a:t>
              </a: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743058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 rot="5400000">
              <a:off x="7550203" y="4666064"/>
              <a:ext cx="137348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788773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5400000">
              <a:off x="8007403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8344891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914354">
                <a:defRPr/>
              </a:pPr>
              <a:r>
                <a:rPr lang="en-US" sz="8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5400000">
              <a:off x="8464603" y="4665390"/>
              <a:ext cx="137347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5400000">
              <a:off x="7946604" y="4219466"/>
              <a:ext cx="273501" cy="3387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3-4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 rot="5400000">
              <a:off x="8395490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914354">
                <a:defRPr/>
              </a:pPr>
              <a:r>
                <a:rPr lang="en-US" sz="1067" b="1" kern="0" dirty="0">
                  <a:solidFill>
                    <a:prstClr val="white"/>
                  </a:solidFill>
                  <a:latin typeface="Arial"/>
                </a:rPr>
                <a:t>5-6</a:t>
              </a:r>
            </a:p>
          </p:txBody>
        </p:sp>
        <p:sp>
          <p:nvSpPr>
            <p:cNvPr id="301" name="Right Bracket 300"/>
            <p:cNvSpPr/>
            <p:nvPr/>
          </p:nvSpPr>
          <p:spPr>
            <a:xfrm rot="16200000">
              <a:off x="800125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3" name="Rectangle 312"/>
            <p:cNvSpPr/>
            <p:nvPr/>
          </p:nvSpPr>
          <p:spPr>
            <a:xfrm rot="5400000">
              <a:off x="7555946" y="3663896"/>
              <a:ext cx="152401" cy="336569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14" name="Rectangle 313"/>
            <p:cNvSpPr/>
            <p:nvPr/>
          </p:nvSpPr>
          <p:spPr>
            <a:xfrm rot="5400000">
              <a:off x="8007154" y="3662829"/>
              <a:ext cx="152401" cy="338702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15" name="Rectangle 314"/>
            <p:cNvSpPr/>
            <p:nvPr/>
          </p:nvSpPr>
          <p:spPr>
            <a:xfrm rot="5400000">
              <a:off x="8456040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16" name="Rectangle 315"/>
            <p:cNvSpPr/>
            <p:nvPr/>
          </p:nvSpPr>
          <p:spPr>
            <a:xfrm rot="5400000">
              <a:off x="7544312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17" name="Rectangle 316"/>
            <p:cNvSpPr/>
            <p:nvPr/>
          </p:nvSpPr>
          <p:spPr>
            <a:xfrm rot="5400000">
              <a:off x="7994454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 rot="5400000">
              <a:off x="8456040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914354">
                <a:defRPr/>
              </a:pPr>
              <a:r>
                <a:rPr lang="en-US" sz="1067" b="1" kern="0" dirty="0">
                  <a:solidFill>
                    <a:schemeClr val="bg1"/>
                  </a:solidFill>
                  <a:latin typeface="Arial"/>
                </a:rPr>
                <a:t>2x</a:t>
              </a: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838344" y="4235593"/>
              <a:ext cx="7995449" cy="715676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en-US" sz="2400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4671" name="Group 2"/>
            <p:cNvGrpSpPr>
              <a:grpSpLocks/>
            </p:cNvGrpSpPr>
            <p:nvPr/>
          </p:nvGrpSpPr>
          <p:grpSpPr bwMode="auto">
            <a:xfrm>
              <a:off x="1093906" y="3413589"/>
              <a:ext cx="7406194" cy="810897"/>
              <a:chOff x="1093906" y="3413589"/>
              <a:chExt cx="7406194" cy="810897"/>
            </a:xfrm>
          </p:grpSpPr>
          <p:grpSp>
            <p:nvGrpSpPr>
              <p:cNvPr id="24676" name="Group 207"/>
              <p:cNvGrpSpPr>
                <a:grpSpLocks/>
              </p:cNvGrpSpPr>
              <p:nvPr/>
            </p:nvGrpSpPr>
            <p:grpSpPr bwMode="auto">
              <a:xfrm>
                <a:off x="1093906" y="3984869"/>
                <a:ext cx="76193" cy="239617"/>
                <a:chOff x="1042707" y="4019840"/>
                <a:chExt cx="76193" cy="239617"/>
              </a:xfrm>
            </p:grpSpPr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1042707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1118900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77" name="Group 212"/>
              <p:cNvGrpSpPr>
                <a:grpSpLocks/>
              </p:cNvGrpSpPr>
              <p:nvPr/>
            </p:nvGrpSpPr>
            <p:grpSpPr bwMode="auto">
              <a:xfrm>
                <a:off x="1546299" y="3984869"/>
                <a:ext cx="76192" cy="239617"/>
                <a:chOff x="1425958" y="4019840"/>
                <a:chExt cx="76192" cy="239617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 flipV="1">
                  <a:off x="1425958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V="1">
                  <a:off x="1502150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79" name="Group 301"/>
              <p:cNvGrpSpPr>
                <a:grpSpLocks/>
              </p:cNvGrpSpPr>
              <p:nvPr/>
            </p:nvGrpSpPr>
            <p:grpSpPr bwMode="auto">
              <a:xfrm>
                <a:off x="7582966" y="3984869"/>
                <a:ext cx="76193" cy="239617"/>
                <a:chOff x="1042813" y="4019840"/>
                <a:chExt cx="76193" cy="239617"/>
              </a:xfrm>
            </p:grpSpPr>
            <p:cxnSp>
              <p:nvCxnSpPr>
                <p:cNvPr id="304" name="Straight Connector 303"/>
                <p:cNvCxnSpPr/>
                <p:nvPr/>
              </p:nvCxnSpPr>
              <p:spPr>
                <a:xfrm flipV="1">
                  <a:off x="1042813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flipV="1">
                  <a:off x="1119006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80" name="Group 306"/>
              <p:cNvGrpSpPr>
                <a:grpSpLocks/>
              </p:cNvGrpSpPr>
              <p:nvPr/>
            </p:nvGrpSpPr>
            <p:grpSpPr bwMode="auto">
              <a:xfrm>
                <a:off x="8032184" y="3984869"/>
                <a:ext cx="76193" cy="239617"/>
                <a:chOff x="1422889" y="4019840"/>
                <a:chExt cx="76193" cy="239617"/>
              </a:xfrm>
            </p:grpSpPr>
            <p:cxnSp>
              <p:nvCxnSpPr>
                <p:cNvPr id="309" name="Straight Connector 308"/>
                <p:cNvCxnSpPr/>
                <p:nvPr/>
              </p:nvCxnSpPr>
              <p:spPr>
                <a:xfrm flipV="1">
                  <a:off x="1422889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V="1">
                  <a:off x="1499082" y="4019840"/>
                  <a:ext cx="0" cy="239617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2" name="Straight Connector 311"/>
              <p:cNvCxnSpPr/>
              <p:nvPr/>
            </p:nvCxnSpPr>
            <p:spPr>
              <a:xfrm flipV="1">
                <a:off x="8500100" y="3984869"/>
                <a:ext cx="0" cy="239617"/>
              </a:xfrm>
              <a:prstGeom prst="line">
                <a:avLst/>
              </a:prstGeom>
              <a:ln w="28575" cmpd="sng">
                <a:solidFill>
                  <a:srgbClr val="BFCCE0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82" name="Group 319"/>
              <p:cNvGrpSpPr>
                <a:grpSpLocks/>
              </p:cNvGrpSpPr>
              <p:nvPr/>
            </p:nvGrpSpPr>
            <p:grpSpPr bwMode="auto">
              <a:xfrm>
                <a:off x="2835221" y="3413589"/>
                <a:ext cx="3930262" cy="407833"/>
                <a:chOff x="4114741" y="3077955"/>
                <a:chExt cx="684196" cy="407833"/>
              </a:xfrm>
            </p:grpSpPr>
            <p:cxnSp>
              <p:nvCxnSpPr>
                <p:cNvPr id="321" name="Straight Connector 320"/>
                <p:cNvCxnSpPr/>
                <p:nvPr/>
              </p:nvCxnSpPr>
              <p:spPr>
                <a:xfrm rot="16200000" flipH="1" flipV="1">
                  <a:off x="4456839" y="2735857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rot="16200000" flipH="1" flipV="1">
                  <a:off x="4456839" y="2805875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rot="16200000" flipH="1" flipV="1">
                  <a:off x="4456839" y="2906636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16200000" flipH="1" flipV="1">
                  <a:off x="4456839" y="2979455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16200000" flipH="1" flipV="1">
                  <a:off x="4456839" y="3067521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rot="16200000" flipH="1" flipV="1">
                  <a:off x="4456839" y="3143690"/>
                  <a:ext cx="0" cy="684196"/>
                </a:xfrm>
                <a:prstGeom prst="line">
                  <a:avLst/>
                </a:prstGeom>
                <a:ln w="28575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672" name="Group 326"/>
            <p:cNvGrpSpPr>
              <a:grpSpLocks/>
            </p:cNvGrpSpPr>
            <p:nvPr/>
          </p:nvGrpSpPr>
          <p:grpSpPr bwMode="auto">
            <a:xfrm>
              <a:off x="3657600" y="2928017"/>
              <a:ext cx="1969461" cy="1132762"/>
              <a:chOff x="3601739" y="3261352"/>
              <a:chExt cx="1969461" cy="1132762"/>
            </a:xfrm>
          </p:grpSpPr>
          <p:pic>
            <p:nvPicPr>
              <p:cNvPr id="24674" name="Picture 327"/>
              <p:cNvPicPr>
                <a:picLocks noChangeAspect="1"/>
              </p:cNvPicPr>
              <p:nvPr/>
            </p:nvPicPr>
            <p:blipFill>
              <a:blip r:embed="rId4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1739" y="3261352"/>
                <a:ext cx="1969461" cy="113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294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75" name="TextBox 328"/>
              <p:cNvSpPr txBox="1">
                <a:spLocks noChangeArrowheads="1"/>
              </p:cNvSpPr>
              <p:nvPr/>
            </p:nvSpPr>
            <p:spPr bwMode="auto">
              <a:xfrm>
                <a:off x="3994176" y="3750127"/>
                <a:ext cx="1184586" cy="38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50000"/>
                  </a:lnSpc>
                  <a:spcBef>
                    <a:spcPts val="1000"/>
                  </a:spcBef>
                </a:pPr>
                <a:r>
                  <a:rPr lang="en-US" altLang="en-US" sz="1333" b="1">
                    <a:solidFill>
                      <a:srgbClr val="8497B0"/>
                    </a:solidFill>
                    <a:latin typeface="Arial" charset="0"/>
                  </a:rPr>
                  <a:t>IP Network</a:t>
                </a:r>
              </a:p>
              <a:p>
                <a:pPr algn="ctr" eaLnBrk="1" hangingPunct="1">
                  <a:lnSpc>
                    <a:spcPct val="50000"/>
                  </a:lnSpc>
                  <a:spcBef>
                    <a:spcPts val="1000"/>
                  </a:spcBef>
                </a:pPr>
                <a:r>
                  <a:rPr lang="en-US" altLang="en-US" sz="1333" b="1">
                    <a:solidFill>
                      <a:srgbClr val="8497B0"/>
                    </a:solidFill>
                    <a:latin typeface="Arial" charset="0"/>
                  </a:rPr>
                  <a:t>Private or Public</a:t>
                </a:r>
              </a:p>
            </p:txBody>
          </p:sp>
        </p:grpSp>
        <p:sp>
          <p:nvSpPr>
            <p:cNvPr id="330" name="TextBox 329"/>
            <p:cNvSpPr txBox="1"/>
            <p:nvPr/>
          </p:nvSpPr>
          <p:spPr>
            <a:xfrm>
              <a:off x="3429000" y="4385277"/>
              <a:ext cx="2286001" cy="3767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000">
                  <a:solidFill>
                    <a:schemeClr val="bg1">
                      <a:lumMod val="50000"/>
                      <a:alpha val="92000"/>
                    </a:schemeClr>
                  </a:solidFill>
                  <a:latin typeface="Arial"/>
                  <a:ea typeface="Al Bayan Plain" charset="-78"/>
                  <a:cs typeface="Arial"/>
                </a:defRPr>
              </a:lvl1pPr>
            </a:lstStyle>
            <a:p>
              <a:pPr algn="ctr">
                <a:defRPr/>
              </a:pPr>
              <a:r>
                <a:rPr lang="en-US" sz="1333" dirty="0"/>
                <a:t>IPVPN Service Traffic Simulator</a:t>
              </a:r>
            </a:p>
            <a:p>
              <a:pPr algn="ctr">
                <a:defRPr/>
              </a:pPr>
              <a:r>
                <a:rPr lang="en-US" sz="1333" dirty="0"/>
                <a:t>Traffic Generator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3118" y="1034594"/>
            <a:ext cx="11530235" cy="5655733"/>
            <a:chOff x="383118" y="1034594"/>
            <a:chExt cx="11530235" cy="5655733"/>
          </a:xfrm>
        </p:grpSpPr>
        <p:sp>
          <p:nvSpPr>
            <p:cNvPr id="140" name="Rounded Rectangle 139"/>
            <p:cNvSpPr>
              <a:spLocks noChangeArrowheads="1"/>
            </p:cNvSpPr>
            <p:nvPr/>
          </p:nvSpPr>
          <p:spPr bwMode="auto">
            <a:xfrm>
              <a:off x="8835720" y="1034594"/>
              <a:ext cx="3077633" cy="5655733"/>
            </a:xfrm>
            <a:prstGeom prst="roundRect">
              <a:avLst>
                <a:gd name="adj" fmla="val 0"/>
              </a:avLst>
            </a:prstGeom>
            <a:solidFill>
              <a:srgbClr val="D9D9D9">
                <a:alpha val="12941"/>
              </a:srgbClr>
            </a:solidFill>
            <a:ln w="6350">
              <a:solidFill>
                <a:srgbClr val="D9D9D9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A6A6A6">
                  <a:alpha val="39999"/>
                </a:srgbClr>
              </a:outerShdw>
            </a:effectLst>
          </p:spPr>
          <p:txBody>
            <a:bodyPr anchor="ctr"/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733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78" name="TextBox 140"/>
            <p:cNvSpPr txBox="1">
              <a:spLocks noChangeArrowheads="1"/>
            </p:cNvSpPr>
            <p:nvPr/>
          </p:nvSpPr>
          <p:spPr bwMode="auto">
            <a:xfrm>
              <a:off x="9116485" y="1163454"/>
              <a:ext cx="2662767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67"/>
                </a:spcAft>
              </a:pPr>
              <a:r>
                <a:rPr lang="en-US" altLang="en-US" sz="1067" b="1" u="sng" dirty="0">
                  <a:solidFill>
                    <a:srgbClr val="69778C"/>
                  </a:solidFill>
                  <a:latin typeface="Arial" charset="0"/>
                </a:rPr>
                <a:t>FD.io Fast Network Data Plane</a:t>
              </a:r>
            </a:p>
          </p:txBody>
        </p:sp>
        <p:pic>
          <p:nvPicPr>
            <p:cNvPr id="24580" name="Picture 1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2334685"/>
              <a:ext cx="569384" cy="5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1583267"/>
              <a:ext cx="569384" cy="5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1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33" y="3103033"/>
              <a:ext cx="569384" cy="5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2" name="Straight Connector 141"/>
            <p:cNvCxnSpPr/>
            <p:nvPr/>
          </p:nvCxnSpPr>
          <p:spPr>
            <a:xfrm flipV="1">
              <a:off x="836084" y="1589618"/>
              <a:ext cx="0" cy="2101849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 rot="16200000">
              <a:off x="-302682" y="2415118"/>
              <a:ext cx="1822449" cy="450849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333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SERVICE VIEW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1909234" y="3386667"/>
              <a:ext cx="7641167" cy="0"/>
            </a:xfrm>
            <a:prstGeom prst="line">
              <a:avLst/>
            </a:prstGeom>
            <a:ln w="6350" cmpd="sng">
              <a:solidFill>
                <a:srgbClr val="8BCE13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1909234" y="2616201"/>
              <a:ext cx="7437967" cy="14817"/>
            </a:xfrm>
            <a:prstGeom prst="line">
              <a:avLst/>
            </a:prstGeom>
            <a:ln w="6350" cmpd="sng">
              <a:solidFill>
                <a:srgbClr val="2ABAC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909234" y="1862667"/>
              <a:ext cx="7641167" cy="0"/>
            </a:xfrm>
            <a:prstGeom prst="line">
              <a:avLst/>
            </a:prstGeom>
            <a:ln w="6350" cmpd="sng">
              <a:solidFill>
                <a:srgbClr val="0B537C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88" name="TextBox 146"/>
            <p:cNvSpPr txBox="1">
              <a:spLocks noChangeArrowheads="1"/>
            </p:cNvSpPr>
            <p:nvPr/>
          </p:nvSpPr>
          <p:spPr bwMode="auto">
            <a:xfrm>
              <a:off x="1870565" y="1852084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0B537C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24589" name="TextBox 147"/>
            <p:cNvSpPr txBox="1">
              <a:spLocks noChangeArrowheads="1"/>
            </p:cNvSpPr>
            <p:nvPr/>
          </p:nvSpPr>
          <p:spPr bwMode="auto">
            <a:xfrm>
              <a:off x="1209249" y="2097617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Enterprise1</a:t>
              </a:r>
            </a:p>
          </p:txBody>
        </p:sp>
        <p:sp>
          <p:nvSpPr>
            <p:cNvPr id="24590" name="TextBox 148"/>
            <p:cNvSpPr txBox="1">
              <a:spLocks noChangeArrowheads="1"/>
            </p:cNvSpPr>
            <p:nvPr/>
          </p:nvSpPr>
          <p:spPr bwMode="auto">
            <a:xfrm>
              <a:off x="1209249" y="2859617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Enterprise2</a:t>
              </a:r>
            </a:p>
          </p:txBody>
        </p:sp>
        <p:sp>
          <p:nvSpPr>
            <p:cNvPr id="24591" name="TextBox 149"/>
            <p:cNvSpPr txBox="1">
              <a:spLocks noChangeArrowheads="1"/>
            </p:cNvSpPr>
            <p:nvPr/>
          </p:nvSpPr>
          <p:spPr bwMode="auto">
            <a:xfrm>
              <a:off x="1209249" y="3632200"/>
              <a:ext cx="7120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Enterprise3</a:t>
              </a:r>
            </a:p>
          </p:txBody>
        </p:sp>
        <p:sp>
          <p:nvSpPr>
            <p:cNvPr id="24593" name="TextBox 151"/>
            <p:cNvSpPr txBox="1">
              <a:spLocks noChangeArrowheads="1"/>
            </p:cNvSpPr>
            <p:nvPr/>
          </p:nvSpPr>
          <p:spPr bwMode="auto">
            <a:xfrm>
              <a:off x="1870565" y="2616200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2ABACF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24594" name="TextBox 152"/>
            <p:cNvSpPr txBox="1">
              <a:spLocks noChangeArrowheads="1"/>
            </p:cNvSpPr>
            <p:nvPr/>
          </p:nvSpPr>
          <p:spPr bwMode="auto">
            <a:xfrm>
              <a:off x="1870565" y="3373967"/>
              <a:ext cx="6319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8BCE13"/>
                  </a:solidFill>
                  <a:latin typeface="Arial" charset="0"/>
                </a:rPr>
                <a:t>Sites 1..N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556001" y="1878068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Overlays, IPsec / WireGuard / TLS Crypto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556001" y="2631601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Overlays, IPsec / WireGuard / TLS Crypto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556001" y="3397835"/>
              <a:ext cx="3613151" cy="2358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377">
                <a:spcAft>
                  <a:spcPts val="267"/>
                </a:spcAft>
                <a:defRPr/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/>
                </a:rPr>
                <a:t>IPVPN Overlays, IPsec / WireGuard / TLS Crypto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 rot="18900000">
              <a:off x="9359901" y="1788585"/>
              <a:ext cx="131233" cy="131233"/>
            </a:xfrm>
            <a:prstGeom prst="rect">
              <a:avLst/>
            </a:prstGeom>
            <a:solidFill>
              <a:srgbClr val="0B537C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8" name="Rectangle 157"/>
            <p:cNvSpPr/>
            <p:nvPr/>
          </p:nvSpPr>
          <p:spPr>
            <a:xfrm rot="18900000">
              <a:off x="9359901" y="2556934"/>
              <a:ext cx="131233" cy="131233"/>
            </a:xfrm>
            <a:prstGeom prst="rect">
              <a:avLst/>
            </a:prstGeom>
            <a:solidFill>
              <a:srgbClr val="2ABACF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9" name="Rectangle 158"/>
            <p:cNvSpPr/>
            <p:nvPr/>
          </p:nvSpPr>
          <p:spPr>
            <a:xfrm rot="18900000">
              <a:off x="9359901" y="3310468"/>
              <a:ext cx="131233" cy="131233"/>
            </a:xfrm>
            <a:prstGeom prst="rect">
              <a:avLst/>
            </a:prstGeom>
            <a:solidFill>
              <a:srgbClr val="8BCE13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4601" name="TextBox 159"/>
            <p:cNvSpPr txBox="1">
              <a:spLocks noChangeArrowheads="1"/>
            </p:cNvSpPr>
            <p:nvPr/>
          </p:nvSpPr>
          <p:spPr bwMode="auto">
            <a:xfrm>
              <a:off x="9320869" y="209761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2" name="TextBox 160"/>
            <p:cNvSpPr txBox="1">
              <a:spLocks noChangeArrowheads="1"/>
            </p:cNvSpPr>
            <p:nvPr/>
          </p:nvSpPr>
          <p:spPr bwMode="auto">
            <a:xfrm>
              <a:off x="10925404" y="1706033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0B537C"/>
                  </a:solidFill>
                  <a:latin typeface="Arial" charset="0"/>
                </a:rPr>
                <a:t>vNF Services</a:t>
              </a:r>
            </a:p>
          </p:txBody>
        </p:sp>
        <p:sp>
          <p:nvSpPr>
            <p:cNvPr id="24603" name="TextBox 161"/>
            <p:cNvSpPr txBox="1">
              <a:spLocks noChangeArrowheads="1"/>
            </p:cNvSpPr>
            <p:nvPr/>
          </p:nvSpPr>
          <p:spPr bwMode="auto">
            <a:xfrm>
              <a:off x="9320869" y="286596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4" name="TextBox 162"/>
            <p:cNvSpPr txBox="1">
              <a:spLocks noChangeArrowheads="1"/>
            </p:cNvSpPr>
            <p:nvPr/>
          </p:nvSpPr>
          <p:spPr bwMode="auto">
            <a:xfrm>
              <a:off x="9320869" y="3647017"/>
              <a:ext cx="7617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AEAEAE"/>
                  </a:solidFill>
                  <a:latin typeface="Arial" charset="0"/>
                </a:rPr>
                <a:t>vRouter vNF</a:t>
              </a:r>
            </a:p>
          </p:txBody>
        </p:sp>
        <p:sp>
          <p:nvSpPr>
            <p:cNvPr id="24605" name="TextBox 163"/>
            <p:cNvSpPr txBox="1">
              <a:spLocks noChangeArrowheads="1"/>
            </p:cNvSpPr>
            <p:nvPr/>
          </p:nvSpPr>
          <p:spPr bwMode="auto">
            <a:xfrm>
              <a:off x="10925404" y="2468033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2ABACF"/>
                  </a:solidFill>
                  <a:latin typeface="Arial" charset="0"/>
                </a:rPr>
                <a:t>vNF Services</a:t>
              </a:r>
            </a:p>
          </p:txBody>
        </p:sp>
        <p:sp>
          <p:nvSpPr>
            <p:cNvPr id="24606" name="TextBox 164"/>
            <p:cNvSpPr txBox="1">
              <a:spLocks noChangeArrowheads="1"/>
            </p:cNvSpPr>
            <p:nvPr/>
          </p:nvSpPr>
          <p:spPr bwMode="auto">
            <a:xfrm>
              <a:off x="10925404" y="3234267"/>
              <a:ext cx="7954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800">
                  <a:solidFill>
                    <a:srgbClr val="8BCE13"/>
                  </a:solidFill>
                  <a:latin typeface="Arial" charset="0"/>
                </a:rPr>
                <a:t>vNF Services</a:t>
              </a:r>
            </a:p>
          </p:txBody>
        </p:sp>
        <p:pic>
          <p:nvPicPr>
            <p:cNvPr id="24607" name="Picture 16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633" y="1545167"/>
              <a:ext cx="577851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1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5517" y="2302934"/>
              <a:ext cx="582083" cy="58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9" name="Picture 16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0701" y="3098800"/>
              <a:ext cx="582084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0" name="Picture 1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400" y="1437217"/>
              <a:ext cx="1018117" cy="82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1" name="Picture 1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400" y="2216151"/>
              <a:ext cx="101811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2" name="Picture 18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634" y="2978151"/>
              <a:ext cx="1018117" cy="793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Rectangle 182"/>
            <p:cNvSpPr/>
            <p:nvPr/>
          </p:nvSpPr>
          <p:spPr>
            <a:xfrm rot="18900000">
              <a:off x="1775885" y="2556934"/>
              <a:ext cx="129116" cy="131233"/>
            </a:xfrm>
            <a:prstGeom prst="rect">
              <a:avLst/>
            </a:prstGeom>
            <a:solidFill>
              <a:srgbClr val="2ABACF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4" name="Rectangle 183"/>
            <p:cNvSpPr/>
            <p:nvPr/>
          </p:nvSpPr>
          <p:spPr>
            <a:xfrm rot="18900000">
              <a:off x="1775885" y="3310468"/>
              <a:ext cx="129116" cy="131233"/>
            </a:xfrm>
            <a:prstGeom prst="rect">
              <a:avLst/>
            </a:prstGeom>
            <a:solidFill>
              <a:srgbClr val="8BCE13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5" name="Rectangle 184"/>
            <p:cNvSpPr/>
            <p:nvPr/>
          </p:nvSpPr>
          <p:spPr>
            <a:xfrm rot="18900000">
              <a:off x="1775885" y="1788585"/>
              <a:ext cx="129116" cy="131233"/>
            </a:xfrm>
            <a:prstGeom prst="rect">
              <a:avLst/>
            </a:prstGeom>
            <a:solidFill>
              <a:srgbClr val="0B537C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2" name="TextBox 74"/>
            <p:cNvSpPr txBox="1">
              <a:spLocks noChangeArrowheads="1"/>
            </p:cNvSpPr>
            <p:nvPr/>
          </p:nvSpPr>
          <p:spPr bwMode="auto">
            <a:xfrm>
              <a:off x="2205933" y="1143000"/>
              <a:ext cx="64046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Aft>
                  <a:spcPts val="267"/>
                </a:spcAft>
              </a:pPr>
              <a:r>
                <a:rPr lang="en-US" altLang="en-US" sz="1200" b="1" dirty="0">
                  <a:solidFill>
                    <a:srgbClr val="69778C"/>
                  </a:solidFill>
                  <a:latin typeface="Arial" charset="0"/>
                </a:rPr>
                <a:t>Software Defined Network – Cloud Network Services, IPVPN and Internet Security</a:t>
              </a:r>
            </a:p>
          </p:txBody>
        </p:sp>
      </p:grpSp>
      <p:sp>
        <p:nvSpPr>
          <p:cNvPr id="168" name="Title 1"/>
          <p:cNvSpPr txBox="1">
            <a:spLocks/>
          </p:cNvSpPr>
          <p:nvPr/>
        </p:nvSpPr>
        <p:spPr bwMode="auto">
          <a:xfrm>
            <a:off x="735542" y="54259"/>
            <a:ext cx="7951258" cy="10125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Fast Cloud Network Services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With Terabit Secure Network Data Plane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2117788" y="1189132"/>
            <a:ext cx="6277971" cy="241327"/>
          </a:xfrm>
          <a:prstGeom prst="roundRect">
            <a:avLst>
              <a:gd name="adj" fmla="val 50000"/>
            </a:avLst>
          </a:prstGeom>
          <a:solidFill>
            <a:srgbClr val="ED7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67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charset="0"/>
              </a:rPr>
              <a:t>Network-as-a-Service – IPVPN, Internet Security, SASE Offerings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16866" y="4143443"/>
            <a:ext cx="6899002" cy="1101863"/>
            <a:chOff x="3016866" y="4143443"/>
            <a:chExt cx="6899002" cy="1101863"/>
          </a:xfrm>
        </p:grpSpPr>
        <p:sp>
          <p:nvSpPr>
            <p:cNvPr id="153" name="Rounded Rectangle 152"/>
            <p:cNvSpPr/>
            <p:nvPr/>
          </p:nvSpPr>
          <p:spPr>
            <a:xfrm>
              <a:off x="3016866" y="4296103"/>
              <a:ext cx="908554" cy="949203"/>
            </a:xfrm>
            <a:prstGeom prst="roundRect">
              <a:avLst>
                <a:gd name="adj" fmla="val 7387"/>
              </a:avLst>
            </a:prstGeom>
            <a:noFill/>
            <a:ln w="19050">
              <a:solidFill>
                <a:srgbClr val="BA9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3186618" y="4143443"/>
              <a:ext cx="610930" cy="301979"/>
            </a:xfrm>
            <a:prstGeom prst="roundRect">
              <a:avLst>
                <a:gd name="adj" fmla="val 19691"/>
              </a:avLst>
            </a:prstGeom>
            <a:solidFill>
              <a:srgbClr val="BA9A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8960451" y="4296102"/>
              <a:ext cx="955417" cy="946007"/>
            </a:xfrm>
            <a:prstGeom prst="roundRect">
              <a:avLst>
                <a:gd name="adj" fmla="val 7387"/>
              </a:avLst>
            </a:prstGeom>
            <a:noFill/>
            <a:ln w="19050">
              <a:solidFill>
                <a:srgbClr val="BA9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9132694" y="4145505"/>
              <a:ext cx="610930" cy="301979"/>
            </a:xfrm>
            <a:prstGeom prst="roundRect">
              <a:avLst>
                <a:gd name="adj" fmla="val 19691"/>
              </a:avLst>
            </a:prstGeom>
            <a:solidFill>
              <a:srgbClr val="BA9A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3074" y="3618898"/>
            <a:ext cx="10745558" cy="3013131"/>
            <a:chOff x="1103074" y="3618898"/>
            <a:chExt cx="10745558" cy="3013131"/>
          </a:xfrm>
        </p:grpSpPr>
        <p:sp>
          <p:nvSpPr>
            <p:cNvPr id="167" name="Rounded Rectangle 166"/>
            <p:cNvSpPr/>
            <p:nvPr/>
          </p:nvSpPr>
          <p:spPr>
            <a:xfrm>
              <a:off x="1103074" y="3822243"/>
              <a:ext cx="2949770" cy="2809785"/>
            </a:xfrm>
            <a:prstGeom prst="roundRect">
              <a:avLst>
                <a:gd name="adj" fmla="val 6250"/>
              </a:avLst>
            </a:prstGeom>
            <a:noFill/>
            <a:ln w="28575">
              <a:solidFill>
                <a:srgbClr val="1853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1889617" y="3618898"/>
              <a:ext cx="1261872" cy="430982"/>
            </a:xfrm>
            <a:prstGeom prst="roundRect">
              <a:avLst>
                <a:gd name="adj" fmla="val 19691"/>
              </a:avLst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1200" b="1">
                  <a:latin typeface="Arial" charset="0"/>
                  <a:ea typeface="Arial" charset="0"/>
                  <a:cs typeface="Arial" charset="0"/>
                </a:rPr>
                <a:t>1200 GE </a:t>
              </a:r>
            </a:p>
            <a:p>
              <a:pPr algn="ctr"/>
              <a:r>
                <a:rPr lang="en-US" altLang="ko-KR" sz="1200" b="1">
                  <a:latin typeface="Arial" charset="0"/>
                  <a:ea typeface="Arial" charset="0"/>
                  <a:cs typeface="Arial" charset="0"/>
                </a:rPr>
                <a:t>User </a:t>
              </a:r>
              <a:r>
                <a:rPr lang="en-US" altLang="ko-KR" sz="1200" b="1" dirty="0">
                  <a:latin typeface="Arial" charset="0"/>
                  <a:ea typeface="Arial" charset="0"/>
                  <a:cs typeface="Arial" charset="0"/>
                </a:rPr>
                <a:t>Side</a:t>
              </a:r>
              <a:endParaRPr lang="en-US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8899152" y="3839823"/>
              <a:ext cx="2949480" cy="2792206"/>
            </a:xfrm>
            <a:prstGeom prst="roundRect">
              <a:avLst>
                <a:gd name="adj" fmla="val 6250"/>
              </a:avLst>
            </a:prstGeom>
            <a:noFill/>
            <a:ln w="28575">
              <a:solidFill>
                <a:srgbClr val="1853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>
              <a:off x="9793082" y="3641452"/>
              <a:ext cx="1260999" cy="430982"/>
            </a:xfrm>
            <a:prstGeom prst="roundRect">
              <a:avLst>
                <a:gd name="adj" fmla="val 19691"/>
              </a:avLst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1200" b="1" dirty="0">
                  <a:latin typeface="Arial" charset="0"/>
                  <a:ea typeface="Arial" charset="0"/>
                  <a:cs typeface="Arial" charset="0"/>
                </a:rPr>
                <a:t>1200 GE </a:t>
              </a:r>
            </a:p>
            <a:p>
              <a:pPr algn="ctr"/>
              <a:r>
                <a:rPr lang="en-US" altLang="ko-KR" sz="1200" b="1" dirty="0">
                  <a:latin typeface="Arial" charset="0"/>
                  <a:ea typeface="Arial" charset="0"/>
                  <a:cs typeface="Arial" charset="0"/>
                </a:rPr>
                <a:t>Cloud DC Side</a:t>
              </a:r>
              <a:endParaRPr lang="en-US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14"/>
          <a:srcRect l="34732" t="34730" r="36908" b="32180"/>
          <a:stretch/>
        </p:blipFill>
        <p:spPr>
          <a:xfrm>
            <a:off x="60813" y="6032078"/>
            <a:ext cx="715634" cy="4714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74233" y="4384934"/>
            <a:ext cx="10395373" cy="2192366"/>
            <a:chOff x="1274233" y="4384934"/>
            <a:chExt cx="10395373" cy="2192366"/>
          </a:xfrm>
        </p:grpSpPr>
        <p:sp>
          <p:nvSpPr>
            <p:cNvPr id="152" name="Rounded Rectangle 151"/>
            <p:cNvSpPr/>
            <p:nvPr/>
          </p:nvSpPr>
          <p:spPr>
            <a:xfrm>
              <a:off x="1274233" y="4540700"/>
              <a:ext cx="1707572" cy="2036600"/>
            </a:xfrm>
            <a:prstGeom prst="roundRect">
              <a:avLst>
                <a:gd name="adj" fmla="val 5837"/>
              </a:avLst>
            </a:prstGeom>
            <a:noFill/>
            <a:ln w="19050">
              <a:solidFill>
                <a:srgbClr val="7B9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741483" y="4384934"/>
              <a:ext cx="797077" cy="301979"/>
            </a:xfrm>
            <a:prstGeom prst="roundRect">
              <a:avLst>
                <a:gd name="adj" fmla="val 19691"/>
              </a:avLst>
            </a:prstGeom>
            <a:solidFill>
              <a:srgbClr val="7B94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9950648" y="4540700"/>
              <a:ext cx="1718958" cy="2025638"/>
            </a:xfrm>
            <a:prstGeom prst="roundRect">
              <a:avLst>
                <a:gd name="adj" fmla="val 5837"/>
              </a:avLst>
            </a:prstGeom>
            <a:noFill/>
            <a:ln w="19050">
              <a:solidFill>
                <a:srgbClr val="7B9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>
              <a:off x="10411589" y="4387490"/>
              <a:ext cx="797077" cy="301979"/>
            </a:xfrm>
            <a:prstGeom prst="roundRect">
              <a:avLst>
                <a:gd name="adj" fmla="val 19691"/>
              </a:avLst>
            </a:prstGeom>
            <a:solidFill>
              <a:srgbClr val="7B94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600 GE </a:t>
              </a:r>
            </a:p>
            <a:p>
              <a:pPr algn="ctr"/>
              <a:r>
                <a:rPr lang="en-US" altLang="ko-KR" sz="900" b="1" dirty="0">
                  <a:latin typeface="Arial" charset="0"/>
                  <a:ea typeface="Arial" charset="0"/>
                  <a:cs typeface="Arial" charset="0"/>
                </a:rPr>
                <a:t>6 Ports</a:t>
              </a:r>
              <a:endParaRPr lang="en-US" sz="9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B93E989C-F320-744E-AD3A-503224E4FD34}"/>
              </a:ext>
            </a:extLst>
          </p:cNvPr>
          <p:cNvCxnSpPr/>
          <p:nvPr/>
        </p:nvCxnSpPr>
        <p:spPr bwMode="auto">
          <a:xfrm flipV="1">
            <a:off x="2671234" y="5312834"/>
            <a:ext cx="0" cy="319618"/>
          </a:xfrm>
          <a:prstGeom prst="line">
            <a:avLst/>
          </a:prstGeom>
          <a:ln w="28575" cmpd="sng">
            <a:solidFill>
              <a:srgbClr val="BFCCE0"/>
            </a:solidFill>
            <a:prstDash val="solid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A95DF7B-1668-B442-9E4A-D56D1C555CB5}"/>
              </a:ext>
            </a:extLst>
          </p:cNvPr>
          <p:cNvCxnSpPr/>
          <p:nvPr/>
        </p:nvCxnSpPr>
        <p:spPr bwMode="auto">
          <a:xfrm flipV="1">
            <a:off x="2772833" y="5312834"/>
            <a:ext cx="0" cy="319618"/>
          </a:xfrm>
          <a:prstGeom prst="line">
            <a:avLst/>
          </a:prstGeom>
          <a:ln w="28575" cmpd="sng">
            <a:solidFill>
              <a:srgbClr val="BFCCE0"/>
            </a:solidFill>
            <a:prstDash val="solid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0F77CDE7-1DCD-414D-ACFC-67D82F29431A}"/>
              </a:ext>
            </a:extLst>
          </p:cNvPr>
          <p:cNvSpPr/>
          <p:nvPr/>
        </p:nvSpPr>
        <p:spPr bwMode="auto">
          <a:xfrm rot="5400000">
            <a:off x="9266433" y="4580983"/>
            <a:ext cx="203283" cy="482856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914354">
              <a:defRPr/>
            </a:pPr>
            <a:r>
              <a:rPr lang="en-US" sz="1067" b="1" kern="0" dirty="0">
                <a:solidFill>
                  <a:schemeClr val="bg1"/>
                </a:solidFill>
                <a:latin typeface="Arial"/>
              </a:rPr>
              <a:t>100GE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17141969-07CE-EB4C-BE38-BE417BE2847F}"/>
              </a:ext>
            </a:extLst>
          </p:cNvPr>
          <p:cNvSpPr/>
          <p:nvPr/>
        </p:nvSpPr>
        <p:spPr bwMode="auto">
          <a:xfrm rot="5400000">
            <a:off x="9680595" y="4702399"/>
            <a:ext cx="203283" cy="240024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914354">
              <a:defRPr/>
            </a:pPr>
            <a:r>
              <a:rPr lang="en-US" sz="1067" b="1" kern="0" dirty="0">
                <a:solidFill>
                  <a:schemeClr val="bg1"/>
                </a:solidFill>
                <a:latin typeface="Arial"/>
              </a:rPr>
              <a:t>x2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344A70C0-24BC-E443-B3EB-AEA38CA00509}"/>
              </a:ext>
            </a:extLst>
          </p:cNvPr>
          <p:cNvCxnSpPr/>
          <p:nvPr/>
        </p:nvCxnSpPr>
        <p:spPr bwMode="auto">
          <a:xfrm flipV="1">
            <a:off x="11438789" y="5311868"/>
            <a:ext cx="0" cy="319618"/>
          </a:xfrm>
          <a:prstGeom prst="line">
            <a:avLst/>
          </a:prstGeom>
          <a:ln w="28575" cmpd="sng">
            <a:solidFill>
              <a:srgbClr val="BFCCE0"/>
            </a:solidFill>
            <a:prstDash val="solid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FB49E4-7503-134F-AF3A-AC55FF630EF0}"/>
              </a:ext>
            </a:extLst>
          </p:cNvPr>
          <p:cNvSpPr/>
          <p:nvPr/>
        </p:nvSpPr>
        <p:spPr>
          <a:xfrm>
            <a:off x="166815" y="154947"/>
            <a:ext cx="388445" cy="39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60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37895</TotalTime>
  <Words>2344</Words>
  <Application>Microsoft Macintosh PowerPoint</Application>
  <PresentationFormat>Widescreen</PresentationFormat>
  <Paragraphs>688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.AppleSystemUIFont</vt:lpstr>
      <vt:lpstr>Al Bayan Plain</vt:lpstr>
      <vt:lpstr>Arial</vt:lpstr>
      <vt:lpstr>Calibri</vt:lpstr>
      <vt:lpstr>Calibri Light</vt:lpstr>
      <vt:lpstr>Wingdings</vt:lpstr>
      <vt:lpstr>Office Theme</vt:lpstr>
      <vt:lpstr>PowerPoint Presentation</vt:lpstr>
      <vt:lpstr>A Terabit Secure Network Data-Plane For Cloud Network Services</vt:lpstr>
      <vt:lpstr>FD.io VPP – Vector Packet Processor Compute Optimized SW Network Platform</vt:lpstr>
      <vt:lpstr>PowerPoint Presentation</vt:lpstr>
      <vt:lpstr>FD.io Benefits from Intel® Xeon® Processor Developments Increased I/O and Cipher Processing Improve Crypto Throughput</vt:lpstr>
      <vt:lpstr>FD.io Benefits from Intel® Xeon® Processor Developments Increased I/O and Processing Power Improve Packet Throughput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</dc:creator>
  <cp:lastModifiedBy>Maciek Konstantynowicz (mkonstan)</cp:lastModifiedBy>
  <cp:revision>830</cp:revision>
  <cp:lastPrinted>2017-06-13T15:36:39Z</cp:lastPrinted>
  <dcterms:created xsi:type="dcterms:W3CDTF">2017-03-08T16:02:40Z</dcterms:created>
  <dcterms:modified xsi:type="dcterms:W3CDTF">2021-04-04T20:16:13Z</dcterms:modified>
</cp:coreProperties>
</file>